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koto" charset="1" panose="00000000000000000000"/>
      <p:regular r:id="rId23"/>
    </p:embeddedFont>
    <p:embeddedFont>
      <p:font typeface="Neue Machina" charset="1" panose="00000500000000000000"/>
      <p:regular r:id="rId24"/>
    </p:embeddedFont>
    <p:embeddedFont>
      <p:font typeface="HK Modular" charset="1" panose="00000800000000000000"/>
      <p:regular r:id="rId25"/>
    </p:embeddedFont>
    <p:embeddedFont>
      <p:font typeface="Garet Bold" charset="1" panose="00000000000000000000"/>
      <p:regular r:id="rId26"/>
    </p:embeddedFont>
    <p:embeddedFont>
      <p:font typeface="Garet" charset="1" panose="00000000000000000000"/>
      <p:regular r:id="rId27"/>
    </p:embeddedFont>
    <p:embeddedFont>
      <p:font typeface="Canva Sans" charset="1" panose="020B0503030501040103"/>
      <p:regular r:id="rId28"/>
    </p:embeddedFont>
    <p:embeddedFont>
      <p:font typeface="TT Octosquares Compressed" charset="1" panose="02010001040000080307"/>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gif"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584986" y="1787374"/>
            <a:ext cx="21176021" cy="6882207"/>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6463059" y="4344144"/>
            <a:ext cx="1001268" cy="13350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09425" y="1827276"/>
            <a:ext cx="1001268" cy="1335024"/>
          </a:xfrm>
          <a:prstGeom prst="rect">
            <a:avLst/>
          </a:prstGeom>
        </p:spPr>
      </p:pic>
      <p:sp>
        <p:nvSpPr>
          <p:cNvPr name="TextBox 8" id="8"/>
          <p:cNvSpPr txBox="true"/>
          <p:nvPr/>
        </p:nvSpPr>
        <p:spPr>
          <a:xfrm rot="0">
            <a:off x="2254330" y="2958868"/>
            <a:ext cx="6889670" cy="2984295"/>
          </a:xfrm>
          <a:prstGeom prst="rect">
            <a:avLst/>
          </a:prstGeom>
        </p:spPr>
        <p:txBody>
          <a:bodyPr anchor="t" rtlCol="false" tIns="0" lIns="0" bIns="0" rIns="0">
            <a:spAutoFit/>
          </a:bodyPr>
          <a:lstStyle/>
          <a:p>
            <a:pPr algn="l">
              <a:lnSpc>
                <a:spcPts val="11822"/>
              </a:lnSpc>
            </a:pPr>
            <a:r>
              <a:rPr lang="en-US" sz="9308">
                <a:solidFill>
                  <a:srgbClr val="FFFFFF"/>
                </a:solidFill>
                <a:latin typeface="Mokoto"/>
                <a:ea typeface="Mokoto"/>
                <a:cs typeface="Mokoto"/>
                <a:sym typeface="Mokoto"/>
              </a:rPr>
              <a:t>LINGUAL</a:t>
            </a:r>
          </a:p>
          <a:p>
            <a:pPr algn="l">
              <a:lnSpc>
                <a:spcPts val="11822"/>
              </a:lnSpc>
            </a:pPr>
            <a:r>
              <a:rPr lang="en-US" sz="9308">
                <a:solidFill>
                  <a:srgbClr val="FFFFFF"/>
                </a:solidFill>
                <a:latin typeface="Mokoto"/>
                <a:ea typeface="Mokoto"/>
                <a:cs typeface="Mokoto"/>
                <a:sym typeface="Mokoto"/>
              </a:rPr>
              <a:t> SENSE</a:t>
            </a:r>
          </a:p>
        </p:txBody>
      </p:sp>
      <p:sp>
        <p:nvSpPr>
          <p:cNvPr name="TextBox 9" id="9"/>
          <p:cNvSpPr txBox="true"/>
          <p:nvPr/>
        </p:nvSpPr>
        <p:spPr>
          <a:xfrm rot="0">
            <a:off x="2254330" y="6039239"/>
            <a:ext cx="8061509" cy="397377"/>
          </a:xfrm>
          <a:prstGeom prst="rect">
            <a:avLst/>
          </a:prstGeom>
        </p:spPr>
        <p:txBody>
          <a:bodyPr anchor="t" rtlCol="false" tIns="0" lIns="0" bIns="0" rIns="0">
            <a:spAutoFit/>
          </a:bodyPr>
          <a:lstStyle/>
          <a:p>
            <a:pPr algn="l">
              <a:lnSpc>
                <a:spcPts val="3297"/>
              </a:lnSpc>
              <a:spcBef>
                <a:spcPct val="0"/>
              </a:spcBef>
            </a:pPr>
            <a:r>
              <a:rPr lang="en-US" sz="2355">
                <a:solidFill>
                  <a:srgbClr val="FFFFFF"/>
                </a:solidFill>
                <a:latin typeface="Neue Machina"/>
                <a:ea typeface="Neue Machina"/>
                <a:cs typeface="Neue Machina"/>
                <a:sym typeface="Neue Machina"/>
              </a:rPr>
              <a:t>Deep Learning for Language Detection Across Texts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460359" y="4143875"/>
            <a:ext cx="6636656" cy="4161970"/>
          </a:xfrm>
          <a:custGeom>
            <a:avLst/>
            <a:gdLst/>
            <a:ahLst/>
            <a:cxnLst/>
            <a:rect r="r" b="b" t="t" l="l"/>
            <a:pathLst>
              <a:path h="4161970" w="6636656">
                <a:moveTo>
                  <a:pt x="0" y="0"/>
                </a:moveTo>
                <a:lnTo>
                  <a:pt x="6636655" y="0"/>
                </a:lnTo>
                <a:lnTo>
                  <a:pt x="6636655" y="4161971"/>
                </a:lnTo>
                <a:lnTo>
                  <a:pt x="0" y="4161971"/>
                </a:lnTo>
                <a:lnTo>
                  <a:pt x="0" y="0"/>
                </a:lnTo>
                <a:close/>
              </a:path>
            </a:pathLst>
          </a:custGeom>
          <a:blipFill>
            <a:blip r:embed="rId2"/>
            <a:stretch>
              <a:fillRect l="0" t="0" r="0" b="0"/>
            </a:stretch>
          </a:blipFill>
        </p:spPr>
      </p:sp>
      <p:sp>
        <p:nvSpPr>
          <p:cNvPr name="TextBox 3" id="3"/>
          <p:cNvSpPr txBox="true"/>
          <p:nvPr/>
        </p:nvSpPr>
        <p:spPr>
          <a:xfrm rot="0">
            <a:off x="4509313" y="215640"/>
            <a:ext cx="9269373" cy="813060"/>
          </a:xfrm>
          <a:prstGeom prst="rect">
            <a:avLst/>
          </a:prstGeom>
        </p:spPr>
        <p:txBody>
          <a:bodyPr anchor="t" rtlCol="false" tIns="0" lIns="0" bIns="0" rIns="0">
            <a:spAutoFit/>
          </a:bodyPr>
          <a:lstStyle/>
          <a:p>
            <a:pPr algn="ctr">
              <a:lnSpc>
                <a:spcPts val="6635"/>
              </a:lnSpc>
            </a:pPr>
            <a:r>
              <a:rPr lang="en-US" sz="4739">
                <a:solidFill>
                  <a:srgbClr val="F1F2F2"/>
                </a:solidFill>
                <a:latin typeface="HK Modular"/>
                <a:ea typeface="HK Modular"/>
                <a:cs typeface="HK Modular"/>
                <a:sym typeface="HK Modular"/>
              </a:rPr>
              <a:t>Model Architecture</a:t>
            </a:r>
          </a:p>
        </p:txBody>
      </p:sp>
      <p:sp>
        <p:nvSpPr>
          <p:cNvPr name="TextBox 4" id="4"/>
          <p:cNvSpPr txBox="true"/>
          <p:nvPr/>
        </p:nvSpPr>
        <p:spPr>
          <a:xfrm rot="0">
            <a:off x="1028700" y="1443855"/>
            <a:ext cx="16230600"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FFFFF"/>
                </a:solidFill>
                <a:latin typeface="Garet"/>
                <a:ea typeface="Garet"/>
                <a:cs typeface="Garet"/>
                <a:sym typeface="Garet"/>
              </a:rPr>
              <a:t>The architecture is a sequential neural network built using Gated Recurrent Units (GRUs), which are efficient for handling sequential data like text. The focus is on extracting meaningful patterns from sequences to predict the language accurately.</a:t>
            </a:r>
          </a:p>
        </p:txBody>
      </p:sp>
      <p:sp>
        <p:nvSpPr>
          <p:cNvPr name="TextBox 5" id="5"/>
          <p:cNvSpPr txBox="true"/>
          <p:nvPr/>
        </p:nvSpPr>
        <p:spPr>
          <a:xfrm rot="0">
            <a:off x="1264204" y="3985644"/>
            <a:ext cx="4557355" cy="728979"/>
          </a:xfrm>
          <a:prstGeom prst="rect">
            <a:avLst/>
          </a:prstGeom>
        </p:spPr>
        <p:txBody>
          <a:bodyPr anchor="t" rtlCol="false" tIns="0" lIns="0" bIns="0" rIns="0">
            <a:spAutoFit/>
          </a:bodyPr>
          <a:lstStyle/>
          <a:p>
            <a:pPr algn="ctr">
              <a:lnSpc>
                <a:spcPts val="6020"/>
              </a:lnSpc>
            </a:pPr>
            <a:r>
              <a:rPr lang="en-US" b="true" sz="4300">
                <a:solidFill>
                  <a:srgbClr val="5CE1E6"/>
                </a:solidFill>
                <a:latin typeface="Garet Bold"/>
                <a:ea typeface="Garet Bold"/>
                <a:cs typeface="Garet Bold"/>
                <a:sym typeface="Garet Bold"/>
              </a:rPr>
              <a:t>LAYERS OF GRU:</a:t>
            </a:r>
          </a:p>
        </p:txBody>
      </p:sp>
      <p:sp>
        <p:nvSpPr>
          <p:cNvPr name="TextBox 6" id="6"/>
          <p:cNvSpPr txBox="true"/>
          <p:nvPr/>
        </p:nvSpPr>
        <p:spPr>
          <a:xfrm rot="0">
            <a:off x="1264204" y="5042167"/>
            <a:ext cx="3630216"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5CE1E6"/>
                </a:solidFill>
                <a:latin typeface="Garet Bold"/>
                <a:ea typeface="Garet Bold"/>
                <a:cs typeface="Garet Bold"/>
                <a:sym typeface="Garet Bold"/>
              </a:rPr>
              <a:t>INPUT LAYER</a:t>
            </a:r>
          </a:p>
        </p:txBody>
      </p:sp>
      <p:sp>
        <p:nvSpPr>
          <p:cNvPr name="TextBox 7" id="7"/>
          <p:cNvSpPr txBox="true"/>
          <p:nvPr/>
        </p:nvSpPr>
        <p:spPr>
          <a:xfrm rot="0">
            <a:off x="1264204" y="5717807"/>
            <a:ext cx="4980384"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5CE1E6"/>
                </a:solidFill>
                <a:latin typeface="Garet Bold"/>
                <a:ea typeface="Garet Bold"/>
                <a:cs typeface="Garet Bold"/>
                <a:sym typeface="Garet Bold"/>
              </a:rPr>
              <a:t>EMBEDDING LAYER</a:t>
            </a:r>
          </a:p>
        </p:txBody>
      </p:sp>
      <p:sp>
        <p:nvSpPr>
          <p:cNvPr name="TextBox 8" id="8"/>
          <p:cNvSpPr txBox="true"/>
          <p:nvPr/>
        </p:nvSpPr>
        <p:spPr>
          <a:xfrm rot="0">
            <a:off x="1321830" y="6409690"/>
            <a:ext cx="351627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5CE1E6"/>
                </a:solidFill>
                <a:latin typeface="Garet Bold"/>
                <a:ea typeface="Garet Bold"/>
                <a:cs typeface="Garet Bold"/>
                <a:sym typeface="Garet Bold"/>
              </a:rPr>
              <a:t>GRU LAYERS</a:t>
            </a:r>
          </a:p>
        </p:txBody>
      </p:sp>
      <p:sp>
        <p:nvSpPr>
          <p:cNvPr name="TextBox 9" id="9"/>
          <p:cNvSpPr txBox="true"/>
          <p:nvPr/>
        </p:nvSpPr>
        <p:spPr>
          <a:xfrm rot="0">
            <a:off x="1264204" y="7085330"/>
            <a:ext cx="743962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5CE1E6"/>
                </a:solidFill>
                <a:latin typeface="Garet Bold"/>
                <a:ea typeface="Garet Bold"/>
                <a:cs typeface="Garet Bold"/>
                <a:sym typeface="Garet Bold"/>
              </a:rPr>
              <a:t>DENSE AND DROPOUT LAYERS</a:t>
            </a:r>
          </a:p>
        </p:txBody>
      </p:sp>
      <p:sp>
        <p:nvSpPr>
          <p:cNvPr name="TextBox 10" id="10"/>
          <p:cNvSpPr txBox="true"/>
          <p:nvPr/>
        </p:nvSpPr>
        <p:spPr>
          <a:xfrm rot="0">
            <a:off x="1264204" y="7760970"/>
            <a:ext cx="4122063"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5CE1E6"/>
                </a:solidFill>
                <a:latin typeface="Garet Bold"/>
                <a:ea typeface="Garet Bold"/>
                <a:cs typeface="Garet Bold"/>
                <a:sym typeface="Garet Bold"/>
              </a:rPr>
              <a:t>OUTPUT LAYER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3602698"/>
            <a:ext cx="16802514" cy="4406298"/>
          </a:xfrm>
          <a:prstGeom prst="rect">
            <a:avLst/>
          </a:prstGeom>
        </p:spPr>
        <p:txBody>
          <a:bodyPr anchor="t" rtlCol="false" tIns="0" lIns="0" bIns="0" rIns="0">
            <a:spAutoFit/>
          </a:bodyPr>
          <a:lstStyle/>
          <a:p>
            <a:pPr algn="just">
              <a:lnSpc>
                <a:spcPts val="4408"/>
              </a:lnSpc>
            </a:pPr>
            <a:r>
              <a:rPr lang="en-US" sz="3148">
                <a:solidFill>
                  <a:srgbClr val="FFFFFF"/>
                </a:solidFill>
                <a:latin typeface="Canva Sans"/>
                <a:ea typeface="Canva Sans"/>
                <a:cs typeface="Canva Sans"/>
                <a:sym typeface="Canva Sans"/>
              </a:rPr>
              <a:t>We trained three models: GRU, LSTM, and MLP, to evaluate their performance. GRU outperformed the others with the highest accuracy and efficiency, making it the best fit for our task. </a:t>
            </a:r>
          </a:p>
          <a:p>
            <a:pPr algn="just">
              <a:lnSpc>
                <a:spcPts val="4408"/>
              </a:lnSpc>
            </a:pPr>
          </a:p>
          <a:p>
            <a:pPr algn="just">
              <a:lnSpc>
                <a:spcPts val="4408"/>
              </a:lnSpc>
            </a:pPr>
            <a:r>
              <a:rPr lang="en-US" sz="3148">
                <a:solidFill>
                  <a:srgbClr val="FFFFFF"/>
                </a:solidFill>
                <a:latin typeface="Canva Sans"/>
                <a:ea typeface="Canva Sans"/>
                <a:cs typeface="Canva Sans"/>
                <a:sym typeface="Canva Sans"/>
              </a:rPr>
              <a:t>While LSTM also performed well, it was more resource-intensive. MLP, being less suited for sequential data, had the lowest accuracy. Ultimately, GRU was chosen for its balance of performance and speed.</a:t>
            </a:r>
          </a:p>
          <a:p>
            <a:pPr algn="just">
              <a:lnSpc>
                <a:spcPts val="4408"/>
              </a:lnSpc>
              <a:spcBef>
                <a:spcPct val="0"/>
              </a:spcBef>
            </a:pPr>
          </a:p>
        </p:txBody>
      </p:sp>
      <p:sp>
        <p:nvSpPr>
          <p:cNvPr name="Freeform 3" id="3"/>
          <p:cNvSpPr/>
          <p:nvPr/>
        </p:nvSpPr>
        <p:spPr>
          <a:xfrm flipH="false" flipV="false" rot="0">
            <a:off x="1028700" y="8008996"/>
            <a:ext cx="15024185" cy="1971924"/>
          </a:xfrm>
          <a:custGeom>
            <a:avLst/>
            <a:gdLst/>
            <a:ahLst/>
            <a:cxnLst/>
            <a:rect r="r" b="b" t="t" l="l"/>
            <a:pathLst>
              <a:path h="1971924" w="15024185">
                <a:moveTo>
                  <a:pt x="0" y="0"/>
                </a:moveTo>
                <a:lnTo>
                  <a:pt x="15024185" y="0"/>
                </a:lnTo>
                <a:lnTo>
                  <a:pt x="15024185" y="1971924"/>
                </a:lnTo>
                <a:lnTo>
                  <a:pt x="0" y="1971924"/>
                </a:lnTo>
                <a:lnTo>
                  <a:pt x="0" y="0"/>
                </a:lnTo>
                <a:close/>
              </a:path>
            </a:pathLst>
          </a:custGeom>
          <a:blipFill>
            <a:blip r:embed="rId2"/>
            <a:stretch>
              <a:fillRect l="0" t="0" r="0" b="0"/>
            </a:stretch>
          </a:blipFill>
        </p:spPr>
      </p:sp>
      <p:sp>
        <p:nvSpPr>
          <p:cNvPr name="TextBox 4" id="4"/>
          <p:cNvSpPr txBox="true"/>
          <p:nvPr/>
        </p:nvSpPr>
        <p:spPr>
          <a:xfrm rot="0">
            <a:off x="3445907" y="225058"/>
            <a:ext cx="11396187" cy="787132"/>
          </a:xfrm>
          <a:prstGeom prst="rect">
            <a:avLst/>
          </a:prstGeom>
        </p:spPr>
        <p:txBody>
          <a:bodyPr anchor="t" rtlCol="false" tIns="0" lIns="0" bIns="0" rIns="0">
            <a:spAutoFit/>
          </a:bodyPr>
          <a:lstStyle/>
          <a:p>
            <a:pPr algn="ctr">
              <a:lnSpc>
                <a:spcPts val="6489"/>
              </a:lnSpc>
            </a:pPr>
            <a:r>
              <a:rPr lang="en-US" sz="4635">
                <a:solidFill>
                  <a:srgbClr val="FFFFFF"/>
                </a:solidFill>
                <a:latin typeface="HK Modular"/>
                <a:ea typeface="HK Modular"/>
                <a:cs typeface="HK Modular"/>
                <a:sym typeface="HK Modular"/>
              </a:rPr>
              <a:t>Training and Evaluation</a:t>
            </a:r>
          </a:p>
        </p:txBody>
      </p:sp>
      <p:sp>
        <p:nvSpPr>
          <p:cNvPr name="TextBox 5" id="5"/>
          <p:cNvSpPr txBox="true"/>
          <p:nvPr/>
        </p:nvSpPr>
        <p:spPr>
          <a:xfrm rot="0">
            <a:off x="1028700" y="1489564"/>
            <a:ext cx="16986105" cy="1661795"/>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Canva Sans"/>
                <a:ea typeface="Canva Sans"/>
                <a:cs typeface="Canva Sans"/>
                <a:sym typeface="Canva Sans"/>
              </a:rPr>
              <a:t>During training, the dataset was divided into 80% for training and 20% for testing, with 20% of the training data used for validation. This approach ensures that the model’s generalization ability is fairly evaluated.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753170" y="2475473"/>
            <a:ext cx="8386396" cy="4381892"/>
          </a:xfrm>
          <a:custGeom>
            <a:avLst/>
            <a:gdLst/>
            <a:ahLst/>
            <a:cxnLst/>
            <a:rect r="r" b="b" t="t" l="l"/>
            <a:pathLst>
              <a:path h="4381892" w="8386396">
                <a:moveTo>
                  <a:pt x="0" y="0"/>
                </a:moveTo>
                <a:lnTo>
                  <a:pt x="8386396" y="0"/>
                </a:lnTo>
                <a:lnTo>
                  <a:pt x="8386396" y="4381892"/>
                </a:lnTo>
                <a:lnTo>
                  <a:pt x="0" y="4381892"/>
                </a:lnTo>
                <a:lnTo>
                  <a:pt x="0" y="0"/>
                </a:lnTo>
                <a:close/>
              </a:path>
            </a:pathLst>
          </a:custGeom>
          <a:blipFill>
            <a:blip r:embed="rId2"/>
            <a:stretch>
              <a:fillRect l="0" t="0" r="0" b="0"/>
            </a:stretch>
          </a:blipFill>
        </p:spPr>
      </p:sp>
      <p:sp>
        <p:nvSpPr>
          <p:cNvPr name="TextBox 3" id="3"/>
          <p:cNvSpPr txBox="true"/>
          <p:nvPr/>
        </p:nvSpPr>
        <p:spPr>
          <a:xfrm rot="0">
            <a:off x="6933854" y="140909"/>
            <a:ext cx="4046220" cy="887791"/>
          </a:xfrm>
          <a:prstGeom prst="rect">
            <a:avLst/>
          </a:prstGeom>
        </p:spPr>
        <p:txBody>
          <a:bodyPr anchor="t" rtlCol="false" tIns="0" lIns="0" bIns="0" rIns="0">
            <a:spAutoFit/>
          </a:bodyPr>
          <a:lstStyle/>
          <a:p>
            <a:pPr algn="ctr">
              <a:lnSpc>
                <a:spcPts val="7241"/>
              </a:lnSpc>
            </a:pPr>
            <a:r>
              <a:rPr lang="en-US" sz="5172">
                <a:solidFill>
                  <a:srgbClr val="FFFFFF"/>
                </a:solidFill>
                <a:latin typeface="HK Modular"/>
                <a:ea typeface="HK Modular"/>
                <a:cs typeface="HK Modular"/>
                <a:sym typeface="HK Modular"/>
              </a:rPr>
              <a:t>Results</a:t>
            </a:r>
          </a:p>
        </p:txBody>
      </p:sp>
      <p:sp>
        <p:nvSpPr>
          <p:cNvPr name="TextBox 4" id="4"/>
          <p:cNvSpPr txBox="true"/>
          <p:nvPr/>
        </p:nvSpPr>
        <p:spPr>
          <a:xfrm rot="0">
            <a:off x="617891" y="2885879"/>
            <a:ext cx="8791357" cy="17805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5CE1E6"/>
                </a:solidFill>
                <a:latin typeface="Garet Bold"/>
                <a:ea typeface="Garet Bold"/>
                <a:cs typeface="Garet Bold"/>
                <a:sym typeface="Garet Bold"/>
              </a:rPr>
              <a:t>GRU:</a:t>
            </a:r>
            <a:r>
              <a:rPr lang="en-US" sz="3399">
                <a:solidFill>
                  <a:srgbClr val="FFFFFF"/>
                </a:solidFill>
                <a:latin typeface="Garet"/>
                <a:ea typeface="Garet"/>
                <a:cs typeface="Garet"/>
                <a:sym typeface="Garet"/>
              </a:rPr>
              <a:t> Best overall accuracy and balanced performance, making it ideal for the task.</a:t>
            </a:r>
          </a:p>
        </p:txBody>
      </p:sp>
      <p:sp>
        <p:nvSpPr>
          <p:cNvPr name="TextBox 5" id="5"/>
          <p:cNvSpPr txBox="true"/>
          <p:nvPr/>
        </p:nvSpPr>
        <p:spPr>
          <a:xfrm rot="0">
            <a:off x="617891" y="5076825"/>
            <a:ext cx="8791357" cy="17805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5CE1E6"/>
                </a:solidFill>
                <a:latin typeface="Garet Bold"/>
                <a:ea typeface="Garet Bold"/>
                <a:cs typeface="Garet Bold"/>
                <a:sym typeface="Garet Bold"/>
              </a:rPr>
              <a:t>LSTM:</a:t>
            </a:r>
            <a:r>
              <a:rPr lang="en-US" sz="3399">
                <a:solidFill>
                  <a:srgbClr val="FFFFFF"/>
                </a:solidFill>
                <a:latin typeface="Garet"/>
                <a:ea typeface="Garet"/>
                <a:cs typeface="Garet"/>
                <a:sym typeface="Garet"/>
              </a:rPr>
              <a:t> Slightly lower accuracy but still a strong performer, particularly for more complex sequences.</a:t>
            </a:r>
          </a:p>
        </p:txBody>
      </p:sp>
      <p:sp>
        <p:nvSpPr>
          <p:cNvPr name="TextBox 6" id="6"/>
          <p:cNvSpPr txBox="true"/>
          <p:nvPr/>
        </p:nvSpPr>
        <p:spPr>
          <a:xfrm rot="0">
            <a:off x="617891" y="7440883"/>
            <a:ext cx="12231523"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5CE1E6"/>
                </a:solidFill>
                <a:latin typeface="Garet Bold"/>
                <a:ea typeface="Garet Bold"/>
                <a:cs typeface="Garet Bold"/>
                <a:sym typeface="Garet Bold"/>
              </a:rPr>
              <a:t>MLP:</a:t>
            </a:r>
            <a:r>
              <a:rPr lang="en-US" sz="3399">
                <a:solidFill>
                  <a:srgbClr val="FFFFFF"/>
                </a:solidFill>
                <a:latin typeface="Garet"/>
                <a:ea typeface="Garet"/>
                <a:cs typeface="Garet"/>
                <a:sym typeface="Garet"/>
              </a:rPr>
              <a:t> Competitive accuracy and the lowest test loss, indicating robustness for simpler tasks.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815458"/>
            <a:ext cx="8297541" cy="5154848"/>
          </a:xfrm>
          <a:custGeom>
            <a:avLst/>
            <a:gdLst/>
            <a:ahLst/>
            <a:cxnLst/>
            <a:rect r="r" b="b" t="t" l="l"/>
            <a:pathLst>
              <a:path h="5154848" w="8297541">
                <a:moveTo>
                  <a:pt x="0" y="0"/>
                </a:moveTo>
                <a:lnTo>
                  <a:pt x="8297541" y="0"/>
                </a:lnTo>
                <a:lnTo>
                  <a:pt x="8297541" y="5154848"/>
                </a:lnTo>
                <a:lnTo>
                  <a:pt x="0" y="5154848"/>
                </a:lnTo>
                <a:lnTo>
                  <a:pt x="0" y="0"/>
                </a:lnTo>
                <a:close/>
              </a:path>
            </a:pathLst>
          </a:custGeom>
          <a:blipFill>
            <a:blip r:embed="rId2"/>
            <a:stretch>
              <a:fillRect l="0" t="0" r="0" b="0"/>
            </a:stretch>
          </a:blipFill>
        </p:spPr>
      </p:sp>
      <p:sp>
        <p:nvSpPr>
          <p:cNvPr name="Freeform 3" id="3"/>
          <p:cNvSpPr/>
          <p:nvPr/>
        </p:nvSpPr>
        <p:spPr>
          <a:xfrm flipH="false" flipV="false" rot="0">
            <a:off x="9928978" y="2815458"/>
            <a:ext cx="7330322" cy="5103737"/>
          </a:xfrm>
          <a:custGeom>
            <a:avLst/>
            <a:gdLst/>
            <a:ahLst/>
            <a:cxnLst/>
            <a:rect r="r" b="b" t="t" l="l"/>
            <a:pathLst>
              <a:path h="5103737" w="7330322">
                <a:moveTo>
                  <a:pt x="0" y="0"/>
                </a:moveTo>
                <a:lnTo>
                  <a:pt x="7330322" y="0"/>
                </a:lnTo>
                <a:lnTo>
                  <a:pt x="7330322" y="5103737"/>
                </a:lnTo>
                <a:lnTo>
                  <a:pt x="0" y="5103737"/>
                </a:lnTo>
                <a:lnTo>
                  <a:pt x="0" y="0"/>
                </a:lnTo>
                <a:close/>
              </a:path>
            </a:pathLst>
          </a:custGeom>
          <a:blipFill>
            <a:blip r:embed="rId3"/>
            <a:stretch>
              <a:fillRect l="0" t="0" r="0" b="0"/>
            </a:stretch>
          </a:blipFill>
        </p:spPr>
      </p:sp>
      <p:sp>
        <p:nvSpPr>
          <p:cNvPr name="Freeform 4" id="4"/>
          <p:cNvSpPr/>
          <p:nvPr/>
        </p:nvSpPr>
        <p:spPr>
          <a:xfrm flipH="false" flipV="false" rot="0">
            <a:off x="12568205" y="184900"/>
            <a:ext cx="1350818" cy="1350818"/>
          </a:xfrm>
          <a:custGeom>
            <a:avLst/>
            <a:gdLst/>
            <a:ahLst/>
            <a:cxnLst/>
            <a:rect r="r" b="b" t="t" l="l"/>
            <a:pathLst>
              <a:path h="1350818" w="1350818">
                <a:moveTo>
                  <a:pt x="0" y="0"/>
                </a:moveTo>
                <a:lnTo>
                  <a:pt x="1350818" y="0"/>
                </a:lnTo>
                <a:lnTo>
                  <a:pt x="1350818" y="1350818"/>
                </a:lnTo>
                <a:lnTo>
                  <a:pt x="0" y="1350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13108" y="430414"/>
            <a:ext cx="6638330" cy="764541"/>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HK Modular"/>
                <a:ea typeface="HK Modular"/>
                <a:cs typeface="HK Modular"/>
                <a:sym typeface="HK Modular"/>
              </a:rPr>
              <a:t>USER INTERFACE</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912999" y="173386"/>
            <a:ext cx="6462002" cy="855314"/>
          </a:xfrm>
          <a:prstGeom prst="rect">
            <a:avLst/>
          </a:prstGeom>
        </p:spPr>
        <p:txBody>
          <a:bodyPr anchor="t" rtlCol="false" tIns="0" lIns="0" bIns="0" rIns="0">
            <a:spAutoFit/>
          </a:bodyPr>
          <a:lstStyle/>
          <a:p>
            <a:pPr algn="ctr">
              <a:lnSpc>
                <a:spcPts val="6931"/>
              </a:lnSpc>
            </a:pPr>
            <a:r>
              <a:rPr lang="en-US" sz="4951">
                <a:solidFill>
                  <a:srgbClr val="F1F2F2"/>
                </a:solidFill>
                <a:latin typeface="HK Modular"/>
                <a:ea typeface="HK Modular"/>
                <a:cs typeface="HK Modular"/>
                <a:sym typeface="HK Modular"/>
              </a:rPr>
              <a:t>Challenges</a:t>
            </a:r>
          </a:p>
        </p:txBody>
      </p:sp>
      <p:sp>
        <p:nvSpPr>
          <p:cNvPr name="TextBox 3" id="3"/>
          <p:cNvSpPr txBox="true"/>
          <p:nvPr/>
        </p:nvSpPr>
        <p:spPr>
          <a:xfrm rot="0">
            <a:off x="1625452" y="2062804"/>
            <a:ext cx="4429839" cy="580390"/>
          </a:xfrm>
          <a:prstGeom prst="rect">
            <a:avLst/>
          </a:prstGeom>
        </p:spPr>
        <p:txBody>
          <a:bodyPr anchor="t" rtlCol="false" tIns="0" lIns="0" bIns="0" rIns="0">
            <a:spAutoFit/>
          </a:bodyPr>
          <a:lstStyle/>
          <a:p>
            <a:pPr algn="l">
              <a:lnSpc>
                <a:spcPts val="4759"/>
              </a:lnSpc>
            </a:pPr>
            <a:r>
              <a:rPr lang="en-US" b="true" sz="3399">
                <a:solidFill>
                  <a:srgbClr val="5CE1E6"/>
                </a:solidFill>
                <a:latin typeface="Garet Bold"/>
                <a:ea typeface="Garet Bold"/>
                <a:cs typeface="Garet Bold"/>
                <a:sym typeface="Garet Bold"/>
              </a:rPr>
              <a:t>1.DATA IMBALANCE:</a:t>
            </a:r>
          </a:p>
        </p:txBody>
      </p:sp>
      <p:sp>
        <p:nvSpPr>
          <p:cNvPr name="TextBox 4" id="4"/>
          <p:cNvSpPr txBox="true"/>
          <p:nvPr/>
        </p:nvSpPr>
        <p:spPr>
          <a:xfrm rot="0">
            <a:off x="1625452" y="2947994"/>
            <a:ext cx="15366651" cy="1180465"/>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Garet"/>
                <a:ea typeface="Garet"/>
                <a:cs typeface="Garet"/>
                <a:sym typeface="Garet"/>
              </a:rPr>
              <a:t>Certain languages had significantly more data than others, leading to potential bias in model predictions.</a:t>
            </a:r>
          </a:p>
        </p:txBody>
      </p:sp>
      <p:sp>
        <p:nvSpPr>
          <p:cNvPr name="TextBox 5" id="5"/>
          <p:cNvSpPr txBox="true"/>
          <p:nvPr/>
        </p:nvSpPr>
        <p:spPr>
          <a:xfrm rot="0">
            <a:off x="1625452" y="4433260"/>
            <a:ext cx="3525322" cy="580390"/>
          </a:xfrm>
          <a:prstGeom prst="rect">
            <a:avLst/>
          </a:prstGeom>
        </p:spPr>
        <p:txBody>
          <a:bodyPr anchor="t" rtlCol="false" tIns="0" lIns="0" bIns="0" rIns="0">
            <a:spAutoFit/>
          </a:bodyPr>
          <a:lstStyle/>
          <a:p>
            <a:pPr algn="l">
              <a:lnSpc>
                <a:spcPts val="4759"/>
              </a:lnSpc>
            </a:pPr>
            <a:r>
              <a:rPr lang="en-US" b="true" sz="3399">
                <a:solidFill>
                  <a:srgbClr val="5CE1E6"/>
                </a:solidFill>
                <a:latin typeface="Garet Bold"/>
                <a:ea typeface="Garet Bold"/>
                <a:cs typeface="Garet Bold"/>
                <a:sym typeface="Garet Bold"/>
              </a:rPr>
              <a:t>2.OVERFITTING:</a:t>
            </a:r>
          </a:p>
        </p:txBody>
      </p:sp>
      <p:sp>
        <p:nvSpPr>
          <p:cNvPr name="TextBox 6" id="6"/>
          <p:cNvSpPr txBox="true"/>
          <p:nvPr/>
        </p:nvSpPr>
        <p:spPr>
          <a:xfrm rot="0">
            <a:off x="1625452" y="5318450"/>
            <a:ext cx="15500250" cy="1180465"/>
          </a:xfrm>
          <a:prstGeom prst="rect">
            <a:avLst/>
          </a:prstGeom>
        </p:spPr>
        <p:txBody>
          <a:bodyPr anchor="t" rtlCol="false" tIns="0" lIns="0" bIns="0" rIns="0">
            <a:spAutoFit/>
          </a:bodyPr>
          <a:lstStyle/>
          <a:p>
            <a:pPr algn="l">
              <a:lnSpc>
                <a:spcPts val="4759"/>
              </a:lnSpc>
              <a:spcBef>
                <a:spcPct val="0"/>
              </a:spcBef>
            </a:pPr>
            <a:r>
              <a:rPr lang="en-US" sz="3399">
                <a:solidFill>
                  <a:srgbClr val="FFFFFF"/>
                </a:solidFill>
                <a:latin typeface="Garet"/>
                <a:ea typeface="Garet"/>
                <a:cs typeface="Garet"/>
                <a:sym typeface="Garet"/>
              </a:rPr>
              <a:t>Preventing overfitting, especially with a large number of languages and limited data for some classes, required careful regularization.</a:t>
            </a:r>
          </a:p>
        </p:txBody>
      </p:sp>
      <p:sp>
        <p:nvSpPr>
          <p:cNvPr name="TextBox 7" id="7"/>
          <p:cNvSpPr txBox="true"/>
          <p:nvPr/>
        </p:nvSpPr>
        <p:spPr>
          <a:xfrm rot="0">
            <a:off x="1625452" y="6803715"/>
            <a:ext cx="8080296" cy="580390"/>
          </a:xfrm>
          <a:prstGeom prst="rect">
            <a:avLst/>
          </a:prstGeom>
        </p:spPr>
        <p:txBody>
          <a:bodyPr anchor="t" rtlCol="false" tIns="0" lIns="0" bIns="0" rIns="0">
            <a:spAutoFit/>
          </a:bodyPr>
          <a:lstStyle/>
          <a:p>
            <a:pPr algn="l">
              <a:lnSpc>
                <a:spcPts val="4759"/>
              </a:lnSpc>
            </a:pPr>
            <a:r>
              <a:rPr lang="en-US" b="true" sz="3399">
                <a:solidFill>
                  <a:srgbClr val="5CE1E6"/>
                </a:solidFill>
                <a:latin typeface="Garet Bold"/>
                <a:ea typeface="Garet Bold"/>
                <a:cs typeface="Garet Bold"/>
                <a:sym typeface="Garet Bold"/>
              </a:rPr>
              <a:t>3.MULTILINGUAL NOISE IN DATASET:</a:t>
            </a:r>
          </a:p>
        </p:txBody>
      </p:sp>
      <p:sp>
        <p:nvSpPr>
          <p:cNvPr name="TextBox 8" id="8"/>
          <p:cNvSpPr txBox="true"/>
          <p:nvPr/>
        </p:nvSpPr>
        <p:spPr>
          <a:xfrm rot="0">
            <a:off x="1625452" y="7844770"/>
            <a:ext cx="14547235" cy="1180465"/>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Garet"/>
                <a:ea typeface="Garet"/>
                <a:cs typeface="Garet"/>
                <a:sym typeface="Garet"/>
              </a:rPr>
              <a:t>Cleaning mixed-language text entries posed challenges for consistent language labeling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6615" y="314640"/>
            <a:ext cx="5722853" cy="9657719"/>
          </a:xfrm>
          <a:custGeom>
            <a:avLst/>
            <a:gdLst/>
            <a:ahLst/>
            <a:cxnLst/>
            <a:rect r="r" b="b" t="t" l="l"/>
            <a:pathLst>
              <a:path h="9657719" w="5722853">
                <a:moveTo>
                  <a:pt x="0" y="0"/>
                </a:moveTo>
                <a:lnTo>
                  <a:pt x="5722854" y="0"/>
                </a:lnTo>
                <a:lnTo>
                  <a:pt x="5722854" y="9657720"/>
                </a:lnTo>
                <a:lnTo>
                  <a:pt x="0" y="9657720"/>
                </a:lnTo>
                <a:lnTo>
                  <a:pt x="0" y="0"/>
                </a:lnTo>
                <a:close/>
              </a:path>
            </a:pathLst>
          </a:custGeom>
          <a:blipFill>
            <a:blip r:embed="rId2"/>
            <a:stretch>
              <a:fillRect l="-6969" t="0" r="-61787" b="0"/>
            </a:stretch>
          </a:blipFill>
        </p:spPr>
      </p:sp>
      <p:sp>
        <p:nvSpPr>
          <p:cNvPr name="TextBox 3" id="3"/>
          <p:cNvSpPr txBox="true"/>
          <p:nvPr/>
        </p:nvSpPr>
        <p:spPr>
          <a:xfrm rot="0">
            <a:off x="8647155" y="219390"/>
            <a:ext cx="6484620" cy="862438"/>
          </a:xfrm>
          <a:prstGeom prst="rect">
            <a:avLst/>
          </a:prstGeom>
        </p:spPr>
        <p:txBody>
          <a:bodyPr anchor="t" rtlCol="false" tIns="0" lIns="0" bIns="0" rIns="0">
            <a:spAutoFit/>
          </a:bodyPr>
          <a:lstStyle/>
          <a:p>
            <a:pPr algn="ctr">
              <a:lnSpc>
                <a:spcPts val="7064"/>
              </a:lnSpc>
            </a:pPr>
            <a:r>
              <a:rPr lang="en-US" sz="5045">
                <a:solidFill>
                  <a:srgbClr val="FFFFFF"/>
                </a:solidFill>
                <a:latin typeface="HK Modular"/>
                <a:ea typeface="HK Modular"/>
                <a:cs typeface="HK Modular"/>
                <a:sym typeface="HK Modular"/>
              </a:rPr>
              <a:t>Future Scope</a:t>
            </a:r>
          </a:p>
        </p:txBody>
      </p:sp>
      <p:sp>
        <p:nvSpPr>
          <p:cNvPr name="TextBox 4" id="4"/>
          <p:cNvSpPr txBox="true"/>
          <p:nvPr/>
        </p:nvSpPr>
        <p:spPr>
          <a:xfrm rot="0">
            <a:off x="6635405" y="1658130"/>
            <a:ext cx="10895535"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Garet"/>
                <a:ea typeface="Garet"/>
                <a:cs typeface="Garet"/>
                <a:sym typeface="Garet"/>
              </a:rPr>
              <a:t>Expanding the dataset to include more underrepresented and rare languages to improve model versatility.</a:t>
            </a:r>
          </a:p>
        </p:txBody>
      </p:sp>
      <p:sp>
        <p:nvSpPr>
          <p:cNvPr name="TextBox 5" id="5"/>
          <p:cNvSpPr txBox="true"/>
          <p:nvPr/>
        </p:nvSpPr>
        <p:spPr>
          <a:xfrm rot="0">
            <a:off x="6519630" y="3736789"/>
            <a:ext cx="10739670"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Garet"/>
                <a:ea typeface="Garet"/>
                <a:cs typeface="Garet"/>
                <a:sym typeface="Garet"/>
              </a:rPr>
              <a:t>Deploying the model as a real-time application for detecting text language in social media, web content, and more.</a:t>
            </a:r>
          </a:p>
        </p:txBody>
      </p:sp>
      <p:sp>
        <p:nvSpPr>
          <p:cNvPr name="TextBox 6" id="6"/>
          <p:cNvSpPr txBox="true"/>
          <p:nvPr/>
        </p:nvSpPr>
        <p:spPr>
          <a:xfrm rot="0">
            <a:off x="6519630" y="5993579"/>
            <a:ext cx="11106357"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Garet"/>
                <a:ea typeface="Garet"/>
                <a:cs typeface="Garet"/>
                <a:sym typeface="Garet"/>
              </a:rPr>
              <a:t>Leveraging knowledge from high-resource languages to improve predictions for low-resource ones.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406098" y="181609"/>
            <a:ext cx="5475804" cy="847091"/>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HK Modular"/>
                <a:ea typeface="HK Modular"/>
                <a:cs typeface="HK Modular"/>
                <a:sym typeface="HK Modular"/>
              </a:rPr>
              <a:t>CONCLUSION</a:t>
            </a:r>
          </a:p>
        </p:txBody>
      </p:sp>
      <p:sp>
        <p:nvSpPr>
          <p:cNvPr name="Freeform 3" id="3"/>
          <p:cNvSpPr/>
          <p:nvPr/>
        </p:nvSpPr>
        <p:spPr>
          <a:xfrm flipH="false" flipV="false" rot="0">
            <a:off x="124691" y="116407"/>
            <a:ext cx="2691245" cy="2691245"/>
          </a:xfrm>
          <a:custGeom>
            <a:avLst/>
            <a:gdLst/>
            <a:ahLst/>
            <a:cxnLst/>
            <a:rect r="r" b="b" t="t" l="l"/>
            <a:pathLst>
              <a:path h="2691245" w="2691245">
                <a:moveTo>
                  <a:pt x="0" y="0"/>
                </a:moveTo>
                <a:lnTo>
                  <a:pt x="2691245" y="0"/>
                </a:lnTo>
                <a:lnTo>
                  <a:pt x="2691245" y="2691245"/>
                </a:lnTo>
                <a:lnTo>
                  <a:pt x="0" y="269124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10691" y="2339946"/>
            <a:ext cx="14401800"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FFFFFF"/>
                </a:solidFill>
                <a:latin typeface="Garet Bold"/>
                <a:ea typeface="Garet Bold"/>
                <a:cs typeface="Garet Bold"/>
                <a:sym typeface="Garet Bold"/>
              </a:rPr>
              <a:t>Successfully developed a deep learning model for accurate language detection across texts </a:t>
            </a:r>
          </a:p>
        </p:txBody>
      </p:sp>
      <p:sp>
        <p:nvSpPr>
          <p:cNvPr name="TextBox 5" id="5"/>
          <p:cNvSpPr txBox="true"/>
          <p:nvPr/>
        </p:nvSpPr>
        <p:spPr>
          <a:xfrm rot="0">
            <a:off x="2410691" y="4519930"/>
            <a:ext cx="12235193"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FFFFFF"/>
                </a:solidFill>
                <a:latin typeface="Garet Bold"/>
                <a:ea typeface="Garet Bold"/>
                <a:cs typeface="Garet Bold"/>
                <a:sym typeface="Garet Bold"/>
              </a:rPr>
              <a:t>Achieved robust performance with high accuracy and reliable evaluation metrics</a:t>
            </a:r>
          </a:p>
        </p:txBody>
      </p:sp>
      <p:sp>
        <p:nvSpPr>
          <p:cNvPr name="TextBox 6" id="6"/>
          <p:cNvSpPr txBox="true"/>
          <p:nvPr/>
        </p:nvSpPr>
        <p:spPr>
          <a:xfrm rot="0">
            <a:off x="2410691" y="6700520"/>
            <a:ext cx="13466618"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FFFFFF"/>
                </a:solidFill>
                <a:latin typeface="Garet Bold"/>
                <a:ea typeface="Garet Bold"/>
                <a:cs typeface="Garet Bold"/>
                <a:sym typeface="Garet Bold"/>
              </a:rPr>
              <a:t>Demonstrated the importance of language detection in multilingual document processing and its applications in real world scenarios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Freeform 4" id="4"/>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13383283" y="3960785"/>
            <a:ext cx="2437829" cy="2450079"/>
          </a:xfrm>
          <a:prstGeom prst="rect">
            <a:avLst/>
          </a:prstGeom>
        </p:spPr>
      </p:pic>
      <p:sp>
        <p:nvSpPr>
          <p:cNvPr name="TextBox 6" id="6"/>
          <p:cNvSpPr txBox="true"/>
          <p:nvPr/>
        </p:nvSpPr>
        <p:spPr>
          <a:xfrm rot="0">
            <a:off x="179427" y="261830"/>
            <a:ext cx="8964573" cy="766870"/>
          </a:xfrm>
          <a:prstGeom prst="rect">
            <a:avLst/>
          </a:prstGeom>
        </p:spPr>
        <p:txBody>
          <a:bodyPr anchor="t" rtlCol="false" tIns="0" lIns="0" bIns="0" rIns="0">
            <a:spAutoFit/>
          </a:bodyPr>
          <a:lstStyle/>
          <a:p>
            <a:pPr algn="ctr">
              <a:lnSpc>
                <a:spcPts val="6107"/>
              </a:lnSpc>
              <a:spcBef>
                <a:spcPct val="0"/>
              </a:spcBef>
            </a:pPr>
            <a:r>
              <a:rPr lang="en-US" sz="4809">
                <a:solidFill>
                  <a:srgbClr val="FFFFFF"/>
                </a:solidFill>
                <a:latin typeface="Mokoto"/>
                <a:ea typeface="Mokoto"/>
                <a:cs typeface="Mokoto"/>
                <a:sym typeface="Mokoto"/>
              </a:rPr>
              <a:t>TABLE OF CONTENTS</a:t>
            </a:r>
          </a:p>
        </p:txBody>
      </p:sp>
      <p:sp>
        <p:nvSpPr>
          <p:cNvPr name="TextBox 7" id="7"/>
          <p:cNvSpPr txBox="true"/>
          <p:nvPr/>
        </p:nvSpPr>
        <p:spPr>
          <a:xfrm rot="0">
            <a:off x="752161" y="1342716"/>
            <a:ext cx="6454378" cy="504869"/>
          </a:xfrm>
          <a:prstGeom prst="rect">
            <a:avLst/>
          </a:prstGeom>
        </p:spPr>
        <p:txBody>
          <a:bodyPr anchor="t" rtlCol="false" tIns="0" lIns="0" bIns="0" rIns="0">
            <a:spAutoFit/>
          </a:bodyPr>
          <a:lstStyle/>
          <a:p>
            <a:pPr algn="ctr" marL="692895" indent="-346447" lvl="1">
              <a:lnSpc>
                <a:spcPts val="4075"/>
              </a:lnSpc>
              <a:buFont typeface="Arial"/>
              <a:buChar char="•"/>
            </a:pPr>
            <a:r>
              <a:rPr lang="en-US" sz="3209">
                <a:solidFill>
                  <a:srgbClr val="FFFFFF"/>
                </a:solidFill>
                <a:latin typeface="Mokoto"/>
                <a:ea typeface="Mokoto"/>
                <a:cs typeface="Mokoto"/>
                <a:sym typeface="Mokoto"/>
              </a:rPr>
              <a:t>PROJECT OVERVIEW</a:t>
            </a:r>
          </a:p>
        </p:txBody>
      </p:sp>
      <p:sp>
        <p:nvSpPr>
          <p:cNvPr name="TextBox 8" id="8"/>
          <p:cNvSpPr txBox="true"/>
          <p:nvPr/>
        </p:nvSpPr>
        <p:spPr>
          <a:xfrm rot="0">
            <a:off x="752161" y="2038085"/>
            <a:ext cx="12057698"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DATASET OVERVIEW AND KEY INSIGHTS</a:t>
            </a:r>
          </a:p>
        </p:txBody>
      </p:sp>
      <p:sp>
        <p:nvSpPr>
          <p:cNvPr name="TextBox 9" id="9"/>
          <p:cNvSpPr txBox="true"/>
          <p:nvPr/>
        </p:nvSpPr>
        <p:spPr>
          <a:xfrm rot="0">
            <a:off x="752161" y="2688510"/>
            <a:ext cx="4870847"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METHODOLOGY</a:t>
            </a:r>
          </a:p>
        </p:txBody>
      </p:sp>
      <p:sp>
        <p:nvSpPr>
          <p:cNvPr name="TextBox 10" id="10"/>
          <p:cNvSpPr txBox="true"/>
          <p:nvPr/>
        </p:nvSpPr>
        <p:spPr>
          <a:xfrm rot="0">
            <a:off x="752161" y="4639786"/>
            <a:ext cx="7011829"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DATA PREPROCESSING</a:t>
            </a:r>
          </a:p>
        </p:txBody>
      </p:sp>
      <p:sp>
        <p:nvSpPr>
          <p:cNvPr name="TextBox 11" id="11"/>
          <p:cNvSpPr txBox="true"/>
          <p:nvPr/>
        </p:nvSpPr>
        <p:spPr>
          <a:xfrm rot="0">
            <a:off x="752161" y="5257053"/>
            <a:ext cx="7060406"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FEATURE EXTRACTION</a:t>
            </a:r>
          </a:p>
        </p:txBody>
      </p:sp>
      <p:sp>
        <p:nvSpPr>
          <p:cNvPr name="TextBox 12" id="12"/>
          <p:cNvSpPr txBox="true"/>
          <p:nvPr/>
        </p:nvSpPr>
        <p:spPr>
          <a:xfrm rot="0">
            <a:off x="752161" y="5907478"/>
            <a:ext cx="7011829"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MODEL ARCHITECTURE</a:t>
            </a:r>
          </a:p>
        </p:txBody>
      </p:sp>
      <p:sp>
        <p:nvSpPr>
          <p:cNvPr name="TextBox 13" id="13"/>
          <p:cNvSpPr txBox="true"/>
          <p:nvPr/>
        </p:nvSpPr>
        <p:spPr>
          <a:xfrm rot="0">
            <a:off x="752161" y="3338935"/>
            <a:ext cx="9692521"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EXPLORATORY DATA ANALYSIS</a:t>
            </a:r>
          </a:p>
        </p:txBody>
      </p:sp>
      <p:sp>
        <p:nvSpPr>
          <p:cNvPr name="TextBox 14" id="14"/>
          <p:cNvSpPr txBox="true"/>
          <p:nvPr/>
        </p:nvSpPr>
        <p:spPr>
          <a:xfrm rot="0">
            <a:off x="752161" y="3989360"/>
            <a:ext cx="4961454"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VISUALIZATION</a:t>
            </a:r>
          </a:p>
        </p:txBody>
      </p:sp>
      <p:sp>
        <p:nvSpPr>
          <p:cNvPr name="TextBox 15" id="15"/>
          <p:cNvSpPr txBox="true"/>
          <p:nvPr/>
        </p:nvSpPr>
        <p:spPr>
          <a:xfrm rot="0">
            <a:off x="752161" y="6557903"/>
            <a:ext cx="8561784"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TRAINING AND EVALUATION</a:t>
            </a:r>
          </a:p>
        </p:txBody>
      </p:sp>
      <p:sp>
        <p:nvSpPr>
          <p:cNvPr name="TextBox 16" id="16"/>
          <p:cNvSpPr txBox="true"/>
          <p:nvPr/>
        </p:nvSpPr>
        <p:spPr>
          <a:xfrm rot="0">
            <a:off x="752161" y="7208328"/>
            <a:ext cx="3197185"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results</a:t>
            </a:r>
          </a:p>
        </p:txBody>
      </p:sp>
      <p:sp>
        <p:nvSpPr>
          <p:cNvPr name="TextBox 17" id="17"/>
          <p:cNvSpPr txBox="true"/>
          <p:nvPr/>
        </p:nvSpPr>
        <p:spPr>
          <a:xfrm rot="0">
            <a:off x="752161" y="7858753"/>
            <a:ext cx="5450086"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USER INTERFACE</a:t>
            </a:r>
          </a:p>
        </p:txBody>
      </p:sp>
      <p:sp>
        <p:nvSpPr>
          <p:cNvPr name="TextBox 18" id="18"/>
          <p:cNvSpPr txBox="true"/>
          <p:nvPr/>
        </p:nvSpPr>
        <p:spPr>
          <a:xfrm rot="0">
            <a:off x="751685" y="8509178"/>
            <a:ext cx="4281369"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CHALLENGES</a:t>
            </a:r>
          </a:p>
        </p:txBody>
      </p:sp>
      <p:sp>
        <p:nvSpPr>
          <p:cNvPr name="TextBox 19" id="19"/>
          <p:cNvSpPr txBox="true"/>
          <p:nvPr/>
        </p:nvSpPr>
        <p:spPr>
          <a:xfrm rot="0">
            <a:off x="752161" y="9159604"/>
            <a:ext cx="4909185" cy="459925"/>
          </a:xfrm>
          <a:prstGeom prst="rect">
            <a:avLst/>
          </a:prstGeom>
        </p:spPr>
        <p:txBody>
          <a:bodyPr anchor="t" rtlCol="false" tIns="0" lIns="0" bIns="0" rIns="0">
            <a:spAutoFit/>
          </a:bodyPr>
          <a:lstStyle/>
          <a:p>
            <a:pPr algn="ctr" marL="694027" indent="-347013" lvl="1">
              <a:lnSpc>
                <a:spcPts val="3536"/>
              </a:lnSpc>
              <a:buFont typeface="Arial"/>
              <a:buChar char="•"/>
            </a:pPr>
            <a:r>
              <a:rPr lang="en-US" sz="3214">
                <a:solidFill>
                  <a:srgbClr val="FFFFFF"/>
                </a:solidFill>
                <a:latin typeface="Mokoto"/>
                <a:ea typeface="Mokoto"/>
                <a:cs typeface="Mokoto"/>
                <a:sym typeface="Mokoto"/>
              </a:rPr>
              <a:t>FUTURE SCOPE</a:t>
            </a:r>
          </a:p>
        </p:txBody>
      </p:sp>
      <p:sp>
        <p:nvSpPr>
          <p:cNvPr name="TextBox 20" id="20"/>
          <p:cNvSpPr txBox="true"/>
          <p:nvPr/>
        </p:nvSpPr>
        <p:spPr>
          <a:xfrm rot="0">
            <a:off x="751685" y="9733829"/>
            <a:ext cx="4131112" cy="504869"/>
          </a:xfrm>
          <a:prstGeom prst="rect">
            <a:avLst/>
          </a:prstGeom>
        </p:spPr>
        <p:txBody>
          <a:bodyPr anchor="t" rtlCol="false" tIns="0" lIns="0" bIns="0" rIns="0">
            <a:spAutoFit/>
          </a:bodyPr>
          <a:lstStyle/>
          <a:p>
            <a:pPr algn="ctr" marL="692895" indent="-346447" lvl="1">
              <a:lnSpc>
                <a:spcPts val="4075"/>
              </a:lnSpc>
              <a:buFont typeface="Arial"/>
              <a:buChar char="•"/>
            </a:pPr>
            <a:r>
              <a:rPr lang="en-US" sz="3209">
                <a:solidFill>
                  <a:srgbClr val="FFFFFF"/>
                </a:solidFill>
                <a:latin typeface="Mokoto"/>
                <a:ea typeface="Mokoto"/>
                <a:cs typeface="Mokoto"/>
                <a:sym typeface="Mokoto"/>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989694" y="207054"/>
            <a:ext cx="10436084" cy="825489"/>
          </a:xfrm>
          <a:prstGeom prst="rect">
            <a:avLst/>
          </a:prstGeom>
        </p:spPr>
        <p:txBody>
          <a:bodyPr anchor="t" rtlCol="false" tIns="0" lIns="0" bIns="0" rIns="0">
            <a:spAutoFit/>
          </a:bodyPr>
          <a:lstStyle/>
          <a:p>
            <a:pPr algn="l">
              <a:lnSpc>
                <a:spcPts val="6324"/>
              </a:lnSpc>
            </a:pPr>
            <a:r>
              <a:rPr lang="en-US" sz="5749">
                <a:solidFill>
                  <a:srgbClr val="FFFFFF"/>
                </a:solidFill>
                <a:latin typeface="HK Modular"/>
                <a:ea typeface="HK Modular"/>
                <a:cs typeface="HK Modular"/>
                <a:sym typeface="HK Modular"/>
              </a:rPr>
              <a:t>PROJECT OVERVIEW</a:t>
            </a:r>
          </a:p>
        </p:txBody>
      </p:sp>
      <p:sp>
        <p:nvSpPr>
          <p:cNvPr name="Freeform 4" id="4"/>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7499680" y="8361020"/>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413049" y="2282496"/>
            <a:ext cx="9628168" cy="2735005"/>
          </a:xfrm>
          <a:prstGeom prst="rect">
            <a:avLst/>
          </a:prstGeom>
        </p:spPr>
        <p:txBody>
          <a:bodyPr anchor="t" rtlCol="false" tIns="0" lIns="0" bIns="0" rIns="0">
            <a:spAutoFit/>
          </a:bodyPr>
          <a:lstStyle/>
          <a:p>
            <a:pPr algn="l">
              <a:lnSpc>
                <a:spcPts val="3601"/>
              </a:lnSpc>
            </a:pPr>
            <a:r>
              <a:rPr lang="en-US" sz="2572" u="sng" b="true">
                <a:solidFill>
                  <a:srgbClr val="5CE1E6"/>
                </a:solidFill>
                <a:latin typeface="Garet Bold"/>
                <a:ea typeface="Garet Bold"/>
                <a:cs typeface="Garet Bold"/>
                <a:sym typeface="Garet Bold"/>
              </a:rPr>
              <a:t>OBJECTIVE: </a:t>
            </a:r>
          </a:p>
          <a:p>
            <a:pPr algn="l">
              <a:lnSpc>
                <a:spcPts val="3601"/>
              </a:lnSpc>
              <a:spcBef>
                <a:spcPct val="0"/>
              </a:spcBef>
            </a:pPr>
            <a:r>
              <a:rPr lang="en-US" sz="2572">
                <a:solidFill>
                  <a:srgbClr val="FFFFFF"/>
                </a:solidFill>
                <a:latin typeface="Garet"/>
                <a:ea typeface="Garet"/>
                <a:cs typeface="Garet"/>
                <a:sym typeface="Garet"/>
              </a:rPr>
              <a:t>To build a model that can automatically identify the language of a given text. Language identification is essential for various applications, including machine translation, multilingual document tracking, and electronic devices (e.g., mobiles, laptops).</a:t>
            </a:r>
          </a:p>
        </p:txBody>
      </p:sp>
      <p:grpSp>
        <p:nvGrpSpPr>
          <p:cNvPr name="Group 8" id="8"/>
          <p:cNvGrpSpPr/>
          <p:nvPr/>
        </p:nvGrpSpPr>
        <p:grpSpPr>
          <a:xfrm rot="0">
            <a:off x="17259300" y="135263"/>
            <a:ext cx="897280" cy="8972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425779" y="1739080"/>
            <a:ext cx="1230877" cy="12308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413049" y="5529219"/>
            <a:ext cx="9628168" cy="2277805"/>
          </a:xfrm>
          <a:prstGeom prst="rect">
            <a:avLst/>
          </a:prstGeom>
        </p:spPr>
        <p:txBody>
          <a:bodyPr anchor="t" rtlCol="false" tIns="0" lIns="0" bIns="0" rIns="0">
            <a:spAutoFit/>
          </a:bodyPr>
          <a:lstStyle/>
          <a:p>
            <a:pPr algn="l">
              <a:lnSpc>
                <a:spcPts val="3601"/>
              </a:lnSpc>
            </a:pPr>
            <a:r>
              <a:rPr lang="en-US" sz="2572" u="sng" b="true">
                <a:solidFill>
                  <a:srgbClr val="5CE1E6"/>
                </a:solidFill>
                <a:latin typeface="Garet Bold"/>
                <a:ea typeface="Garet Bold"/>
                <a:cs typeface="Garet Bold"/>
                <a:sym typeface="Garet Bold"/>
              </a:rPr>
              <a:t>OUTCOMES:</a:t>
            </a:r>
          </a:p>
          <a:p>
            <a:pPr algn="l" marL="555435" indent="-277718" lvl="1">
              <a:lnSpc>
                <a:spcPts val="3601"/>
              </a:lnSpc>
              <a:buFont typeface="Arial"/>
              <a:buChar char="•"/>
            </a:pPr>
            <a:r>
              <a:rPr lang="en-US" sz="2572">
                <a:solidFill>
                  <a:srgbClr val="F1F2F2"/>
                </a:solidFill>
                <a:latin typeface="Garet"/>
                <a:ea typeface="Garet"/>
                <a:cs typeface="Garet"/>
                <a:sym typeface="Garet"/>
              </a:rPr>
              <a:t>A trained deep learning model capable of predicting the language of input text</a:t>
            </a:r>
          </a:p>
          <a:p>
            <a:pPr algn="l" marL="555435" indent="-277718" lvl="1">
              <a:lnSpc>
                <a:spcPts val="3601"/>
              </a:lnSpc>
              <a:buFont typeface="Arial"/>
              <a:buChar char="•"/>
            </a:pPr>
            <a:r>
              <a:rPr lang="en-US" sz="2572">
                <a:solidFill>
                  <a:srgbClr val="F1F2F2"/>
                </a:solidFill>
                <a:latin typeface="Garet"/>
                <a:ea typeface="Garet"/>
                <a:cs typeface="Garet"/>
                <a:sym typeface="Garet"/>
              </a:rPr>
              <a:t>Improved accuracy in language detection for multilingual documents.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8530209"/>
            <a:ext cx="728091" cy="728091"/>
          </a:xfrm>
          <a:custGeom>
            <a:avLst/>
            <a:gdLst/>
            <a:ahLst/>
            <a:cxnLst/>
            <a:rect r="r" b="b" t="t" l="l"/>
            <a:pathLst>
              <a:path h="728091" w="728091">
                <a:moveTo>
                  <a:pt x="0" y="0"/>
                </a:moveTo>
                <a:lnTo>
                  <a:pt x="728091" y="0"/>
                </a:lnTo>
                <a:lnTo>
                  <a:pt x="728091" y="728091"/>
                </a:lnTo>
                <a:lnTo>
                  <a:pt x="0" y="7280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3711" y="440073"/>
            <a:ext cx="11361768" cy="945099"/>
          </a:xfrm>
          <a:prstGeom prst="rect">
            <a:avLst/>
          </a:prstGeom>
        </p:spPr>
        <p:txBody>
          <a:bodyPr anchor="t" rtlCol="false" tIns="0" lIns="0" bIns="0" rIns="0">
            <a:spAutoFit/>
          </a:bodyPr>
          <a:lstStyle/>
          <a:p>
            <a:pPr algn="l">
              <a:lnSpc>
                <a:spcPts val="3169"/>
              </a:lnSpc>
            </a:pPr>
            <a:r>
              <a:rPr lang="en-US" sz="3201">
                <a:solidFill>
                  <a:srgbClr val="F1F2F2"/>
                </a:solidFill>
                <a:latin typeface="HK Modular"/>
                <a:ea typeface="HK Modular"/>
                <a:cs typeface="HK Modular"/>
                <a:sym typeface="HK Modular"/>
              </a:rPr>
              <a:t>DATASET OVERVIEW AND KEY INSIGHTS</a:t>
            </a:r>
          </a:p>
          <a:p>
            <a:pPr algn="l">
              <a:lnSpc>
                <a:spcPts val="4060"/>
              </a:lnSpc>
            </a:pPr>
            <a:r>
              <a:rPr lang="en-US" sz="4101">
                <a:solidFill>
                  <a:srgbClr val="F1F2F2"/>
                </a:solidFill>
                <a:latin typeface="HK Modular"/>
                <a:ea typeface="HK Modular"/>
                <a:cs typeface="HK Modular"/>
                <a:sym typeface="HK Modular"/>
              </a:rPr>
              <a:t> </a:t>
            </a:r>
          </a:p>
        </p:txBody>
      </p:sp>
      <p:sp>
        <p:nvSpPr>
          <p:cNvPr name="TextBox 4" id="4"/>
          <p:cNvSpPr txBox="true"/>
          <p:nvPr/>
        </p:nvSpPr>
        <p:spPr>
          <a:xfrm rot="0">
            <a:off x="3184605" y="1923887"/>
            <a:ext cx="8689181" cy="492310"/>
          </a:xfrm>
          <a:prstGeom prst="rect">
            <a:avLst/>
          </a:prstGeom>
        </p:spPr>
        <p:txBody>
          <a:bodyPr anchor="t" rtlCol="false" tIns="0" lIns="0" bIns="0" rIns="0">
            <a:spAutoFit/>
          </a:bodyPr>
          <a:lstStyle/>
          <a:p>
            <a:pPr algn="ctr">
              <a:lnSpc>
                <a:spcPts val="3866"/>
              </a:lnSpc>
              <a:spcBef>
                <a:spcPct val="0"/>
              </a:spcBef>
            </a:pPr>
            <a:r>
              <a:rPr lang="en-US" sz="3514" u="sng">
                <a:solidFill>
                  <a:srgbClr val="5CE1E6"/>
                </a:solidFill>
                <a:latin typeface="Garet"/>
                <a:ea typeface="Garet"/>
                <a:cs typeface="Garet"/>
                <a:sym typeface="Garet"/>
              </a:rPr>
              <a:t>Structure:</a:t>
            </a:r>
            <a:r>
              <a:rPr lang="en-US" sz="3514">
                <a:solidFill>
                  <a:srgbClr val="FFFFFF"/>
                </a:solidFill>
                <a:latin typeface="Garet"/>
                <a:ea typeface="Garet"/>
                <a:cs typeface="Garet"/>
                <a:sym typeface="Garet"/>
              </a:rPr>
              <a:t> 2 columns: Text, Language.</a:t>
            </a:r>
          </a:p>
        </p:txBody>
      </p:sp>
      <p:sp>
        <p:nvSpPr>
          <p:cNvPr name="TextBox 5" id="5"/>
          <p:cNvSpPr txBox="true"/>
          <p:nvPr/>
        </p:nvSpPr>
        <p:spPr>
          <a:xfrm rot="0">
            <a:off x="3184546" y="2628737"/>
            <a:ext cx="6565702" cy="978085"/>
          </a:xfrm>
          <a:prstGeom prst="rect">
            <a:avLst/>
          </a:prstGeom>
        </p:spPr>
        <p:txBody>
          <a:bodyPr anchor="t" rtlCol="false" tIns="0" lIns="0" bIns="0" rIns="0">
            <a:spAutoFit/>
          </a:bodyPr>
          <a:lstStyle/>
          <a:p>
            <a:pPr algn="ctr">
              <a:lnSpc>
                <a:spcPts val="3866"/>
              </a:lnSpc>
            </a:pPr>
            <a:r>
              <a:rPr lang="en-US" sz="3514" u="sng">
                <a:solidFill>
                  <a:srgbClr val="5CE1E6"/>
                </a:solidFill>
                <a:latin typeface="Garet"/>
                <a:ea typeface="Garet"/>
                <a:cs typeface="Garet"/>
                <a:sym typeface="Garet"/>
              </a:rPr>
              <a:t>Size: </a:t>
            </a:r>
            <a:r>
              <a:rPr lang="en-US" sz="3514">
                <a:solidFill>
                  <a:srgbClr val="FFFFFF"/>
                </a:solidFill>
                <a:latin typeface="Garet"/>
                <a:ea typeface="Garet"/>
                <a:cs typeface="Garet"/>
                <a:sym typeface="Garet"/>
              </a:rPr>
              <a:t>32,337 rows, 2 columns.</a:t>
            </a:r>
          </a:p>
          <a:p>
            <a:pPr algn="ctr">
              <a:lnSpc>
                <a:spcPts val="3866"/>
              </a:lnSpc>
              <a:spcBef>
                <a:spcPct val="0"/>
              </a:spcBef>
            </a:pPr>
          </a:p>
        </p:txBody>
      </p:sp>
      <p:sp>
        <p:nvSpPr>
          <p:cNvPr name="TextBox 6" id="6"/>
          <p:cNvSpPr txBox="true"/>
          <p:nvPr/>
        </p:nvSpPr>
        <p:spPr>
          <a:xfrm rot="0">
            <a:off x="3184605" y="3337328"/>
            <a:ext cx="9111193" cy="978085"/>
          </a:xfrm>
          <a:prstGeom prst="rect">
            <a:avLst/>
          </a:prstGeom>
        </p:spPr>
        <p:txBody>
          <a:bodyPr anchor="t" rtlCol="false" tIns="0" lIns="0" bIns="0" rIns="0">
            <a:spAutoFit/>
          </a:bodyPr>
          <a:lstStyle/>
          <a:p>
            <a:pPr algn="ctr">
              <a:lnSpc>
                <a:spcPts val="3866"/>
              </a:lnSpc>
              <a:spcBef>
                <a:spcPct val="0"/>
              </a:spcBef>
            </a:pPr>
            <a:r>
              <a:rPr lang="en-US" sz="3514" u="sng">
                <a:solidFill>
                  <a:srgbClr val="5CE1E6"/>
                </a:solidFill>
                <a:latin typeface="Garet"/>
                <a:ea typeface="Garet"/>
                <a:cs typeface="Garet"/>
                <a:sym typeface="Garet"/>
              </a:rPr>
              <a:t>Strengths:</a:t>
            </a:r>
            <a:r>
              <a:rPr lang="en-US" sz="3514">
                <a:solidFill>
                  <a:srgbClr val="FFFFFF"/>
                </a:solidFill>
                <a:latin typeface="Garet"/>
                <a:ea typeface="Garet"/>
                <a:cs typeface="Garet"/>
                <a:sym typeface="Garet"/>
              </a:rPr>
              <a:t> Comprehensive textual data with associated language labels.</a:t>
            </a:r>
          </a:p>
        </p:txBody>
      </p:sp>
      <p:sp>
        <p:nvSpPr>
          <p:cNvPr name="TextBox 7" id="7"/>
          <p:cNvSpPr txBox="true"/>
          <p:nvPr/>
        </p:nvSpPr>
        <p:spPr>
          <a:xfrm rot="0">
            <a:off x="2326294" y="5748119"/>
            <a:ext cx="8708350" cy="492310"/>
          </a:xfrm>
          <a:prstGeom prst="rect">
            <a:avLst/>
          </a:prstGeom>
        </p:spPr>
        <p:txBody>
          <a:bodyPr anchor="t" rtlCol="false" tIns="0" lIns="0" bIns="0" rIns="0">
            <a:spAutoFit/>
          </a:bodyPr>
          <a:lstStyle/>
          <a:p>
            <a:pPr algn="ctr">
              <a:lnSpc>
                <a:spcPts val="3866"/>
              </a:lnSpc>
              <a:spcBef>
                <a:spcPct val="0"/>
              </a:spcBef>
            </a:pPr>
            <a:r>
              <a:rPr lang="en-US" b="true" sz="3514" u="sng">
                <a:solidFill>
                  <a:srgbClr val="5CE1E6"/>
                </a:solidFill>
                <a:latin typeface="Garet Bold"/>
                <a:ea typeface="Garet Bold"/>
                <a:cs typeface="Garet Bold"/>
                <a:sym typeface="Garet Bold"/>
              </a:rPr>
              <a:t>REASON OF CHOOSING THE DATASET:</a:t>
            </a:r>
          </a:p>
        </p:txBody>
      </p:sp>
      <p:sp>
        <p:nvSpPr>
          <p:cNvPr name="TextBox 8" id="8"/>
          <p:cNvSpPr txBox="true"/>
          <p:nvPr/>
        </p:nvSpPr>
        <p:spPr>
          <a:xfrm rot="0">
            <a:off x="2326294" y="6583980"/>
            <a:ext cx="13838908" cy="3345365"/>
          </a:xfrm>
          <a:prstGeom prst="rect">
            <a:avLst/>
          </a:prstGeom>
        </p:spPr>
        <p:txBody>
          <a:bodyPr anchor="t" rtlCol="false" tIns="0" lIns="0" bIns="0" rIns="0">
            <a:spAutoFit/>
          </a:bodyPr>
          <a:lstStyle/>
          <a:p>
            <a:pPr algn="ctr">
              <a:lnSpc>
                <a:spcPts val="2656"/>
              </a:lnSpc>
            </a:pPr>
            <a:r>
              <a:rPr lang="en-US" sz="2414">
                <a:solidFill>
                  <a:srgbClr val="5CE1E6"/>
                </a:solidFill>
                <a:latin typeface="Garet"/>
                <a:ea typeface="Garet"/>
                <a:cs typeface="Garet"/>
                <a:sym typeface="Garet"/>
              </a:rPr>
              <a:t>Comprehensive Textual Data:</a:t>
            </a:r>
            <a:r>
              <a:rPr lang="en-US" sz="2414">
                <a:solidFill>
                  <a:srgbClr val="FFFFFF"/>
                </a:solidFill>
                <a:latin typeface="Garet"/>
                <a:ea typeface="Garet"/>
                <a:cs typeface="Garet"/>
                <a:sym typeface="Garet"/>
              </a:rPr>
              <a:t> The dataset contains 32,337 rows of detailed text entries labeled with their respective languages, offering a rich source for textual and linguistic analysis. </a:t>
            </a:r>
          </a:p>
          <a:p>
            <a:pPr algn="ctr">
              <a:lnSpc>
                <a:spcPts val="2656"/>
              </a:lnSpc>
            </a:pPr>
          </a:p>
          <a:p>
            <a:pPr algn="ctr">
              <a:lnSpc>
                <a:spcPts val="2656"/>
              </a:lnSpc>
            </a:pPr>
            <a:r>
              <a:rPr lang="en-US" sz="2414">
                <a:solidFill>
                  <a:srgbClr val="5CE1E6"/>
                </a:solidFill>
                <a:latin typeface="Garet"/>
                <a:ea typeface="Garet"/>
                <a:cs typeface="Garet"/>
                <a:sym typeface="Garet"/>
              </a:rPr>
              <a:t>Language Identification:</a:t>
            </a:r>
            <a:r>
              <a:rPr lang="en-US" sz="2414">
                <a:solidFill>
                  <a:srgbClr val="F1F2F2"/>
                </a:solidFill>
                <a:latin typeface="Garet"/>
                <a:ea typeface="Garet"/>
                <a:cs typeface="Garet"/>
                <a:sym typeface="Garet"/>
              </a:rPr>
              <a:t> Includes a 'Language' column that enables classification and segmentation tasks, which are essential for natural language processing and supervised model training.</a:t>
            </a:r>
          </a:p>
          <a:p>
            <a:pPr algn="ctr">
              <a:lnSpc>
                <a:spcPts val="2656"/>
              </a:lnSpc>
            </a:pPr>
          </a:p>
          <a:p>
            <a:pPr algn="ctr">
              <a:lnSpc>
                <a:spcPts val="2656"/>
              </a:lnSpc>
              <a:spcBef>
                <a:spcPct val="0"/>
              </a:spcBef>
            </a:pPr>
            <a:r>
              <a:rPr lang="en-US" sz="2414">
                <a:solidFill>
                  <a:srgbClr val="5CE1E6"/>
                </a:solidFill>
                <a:latin typeface="Garet"/>
                <a:ea typeface="Garet"/>
                <a:cs typeface="Garet"/>
                <a:sym typeface="Garet"/>
              </a:rPr>
              <a:t>Scalable for NLP Tasks:</a:t>
            </a:r>
            <a:r>
              <a:rPr lang="en-US" sz="2414">
                <a:solidFill>
                  <a:srgbClr val="F1F2F2"/>
                </a:solidFill>
                <a:latin typeface="Garet"/>
                <a:ea typeface="Garet"/>
                <a:cs typeface="Garet"/>
                <a:sym typeface="Garet"/>
              </a:rPr>
              <a:t> The large dataset size ensures robust training data, making it suitable for tasks like sentiment analysis, translation models, and text summarization.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923185" y="-6383296"/>
            <a:ext cx="10137315" cy="11358336"/>
          </a:xfrm>
          <a:custGeom>
            <a:avLst/>
            <a:gdLst/>
            <a:ahLst/>
            <a:cxnLst/>
            <a:rect r="r" b="b" t="t" l="l"/>
            <a:pathLst>
              <a:path h="11358336" w="10137315">
                <a:moveTo>
                  <a:pt x="0" y="0"/>
                </a:moveTo>
                <a:lnTo>
                  <a:pt x="10137315" y="0"/>
                </a:lnTo>
                <a:lnTo>
                  <a:pt x="10137315" y="11358336"/>
                </a:lnTo>
                <a:lnTo>
                  <a:pt x="0" y="11358336"/>
                </a:lnTo>
                <a:lnTo>
                  <a:pt x="0" y="0"/>
                </a:lnTo>
                <a:close/>
              </a:path>
            </a:pathLst>
          </a:custGeom>
          <a:blipFill>
            <a:blip r:embed="rId3">
              <a:alphaModFix amt="37000"/>
            </a:blip>
            <a:stretch>
              <a:fillRect l="0" t="0" r="0" b="0"/>
            </a:stretch>
          </a:blipFill>
        </p:spPr>
      </p:sp>
      <p:sp>
        <p:nvSpPr>
          <p:cNvPr name="Freeform 4" id="4"/>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22951" y="7643866"/>
            <a:ext cx="11237964" cy="1951763"/>
          </a:xfrm>
          <a:custGeom>
            <a:avLst/>
            <a:gdLst/>
            <a:ahLst/>
            <a:cxnLst/>
            <a:rect r="r" b="b" t="t" l="l"/>
            <a:pathLst>
              <a:path h="1951763" w="11237964">
                <a:moveTo>
                  <a:pt x="0" y="0"/>
                </a:moveTo>
                <a:lnTo>
                  <a:pt x="11237964" y="0"/>
                </a:lnTo>
                <a:lnTo>
                  <a:pt x="11237964" y="1951764"/>
                </a:lnTo>
                <a:lnTo>
                  <a:pt x="0" y="1951764"/>
                </a:lnTo>
                <a:lnTo>
                  <a:pt x="0" y="0"/>
                </a:lnTo>
                <a:close/>
              </a:path>
            </a:pathLst>
          </a:custGeom>
          <a:blipFill>
            <a:blip r:embed="rId6"/>
            <a:stretch>
              <a:fillRect l="0" t="-4721" r="-739" b="-4721"/>
            </a:stretch>
          </a:blipFill>
        </p:spPr>
      </p:sp>
      <p:sp>
        <p:nvSpPr>
          <p:cNvPr name="Freeform 6" id="6"/>
          <p:cNvSpPr/>
          <p:nvPr/>
        </p:nvSpPr>
        <p:spPr>
          <a:xfrm flipH="false" flipV="false" rot="0">
            <a:off x="1081277" y="7741205"/>
            <a:ext cx="1854425" cy="1854425"/>
          </a:xfrm>
          <a:custGeom>
            <a:avLst/>
            <a:gdLst/>
            <a:ahLst/>
            <a:cxnLst/>
            <a:rect r="r" b="b" t="t" l="l"/>
            <a:pathLst>
              <a:path h="1854425" w="1854425">
                <a:moveTo>
                  <a:pt x="0" y="0"/>
                </a:moveTo>
                <a:lnTo>
                  <a:pt x="1854425" y="0"/>
                </a:lnTo>
                <a:lnTo>
                  <a:pt x="1854425" y="1854425"/>
                </a:lnTo>
                <a:lnTo>
                  <a:pt x="0" y="1854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016803" y="359225"/>
            <a:ext cx="5795486" cy="669475"/>
          </a:xfrm>
          <a:prstGeom prst="rect">
            <a:avLst/>
          </a:prstGeom>
        </p:spPr>
        <p:txBody>
          <a:bodyPr anchor="t" rtlCol="false" tIns="0" lIns="0" bIns="0" rIns="0">
            <a:spAutoFit/>
          </a:bodyPr>
          <a:lstStyle/>
          <a:p>
            <a:pPr algn="ctr">
              <a:lnSpc>
                <a:spcPts val="5185"/>
              </a:lnSpc>
              <a:spcBef>
                <a:spcPct val="0"/>
              </a:spcBef>
            </a:pPr>
            <a:r>
              <a:rPr lang="en-US" sz="4714">
                <a:solidFill>
                  <a:srgbClr val="F1F2F2"/>
                </a:solidFill>
                <a:latin typeface="HK Modular"/>
                <a:ea typeface="HK Modular"/>
                <a:cs typeface="HK Modular"/>
                <a:sym typeface="HK Modular"/>
              </a:rPr>
              <a:t>METHODOLOGY</a:t>
            </a:r>
          </a:p>
        </p:txBody>
      </p:sp>
      <p:sp>
        <p:nvSpPr>
          <p:cNvPr name="TextBox 8" id="8"/>
          <p:cNvSpPr txBox="true"/>
          <p:nvPr/>
        </p:nvSpPr>
        <p:spPr>
          <a:xfrm rot="0">
            <a:off x="1980020" y="1484017"/>
            <a:ext cx="6181487" cy="492310"/>
          </a:xfrm>
          <a:prstGeom prst="rect">
            <a:avLst/>
          </a:prstGeom>
        </p:spPr>
        <p:txBody>
          <a:bodyPr anchor="t" rtlCol="false" tIns="0" lIns="0" bIns="0" rIns="0">
            <a:spAutoFit/>
          </a:bodyPr>
          <a:lstStyle/>
          <a:p>
            <a:pPr algn="ctr" marL="758795" indent="-379398" lvl="1">
              <a:lnSpc>
                <a:spcPts val="3866"/>
              </a:lnSpc>
              <a:buFont typeface="Arial"/>
              <a:buChar char="•"/>
            </a:pPr>
            <a:r>
              <a:rPr lang="en-US" b="true" sz="3514">
                <a:solidFill>
                  <a:srgbClr val="5CE1E6"/>
                </a:solidFill>
                <a:latin typeface="Garet Bold"/>
                <a:ea typeface="Garet Bold"/>
                <a:cs typeface="Garet Bold"/>
                <a:sym typeface="Garet Bold"/>
              </a:rPr>
              <a:t>DATA PREPROCESSING </a:t>
            </a:r>
          </a:p>
        </p:txBody>
      </p:sp>
      <p:sp>
        <p:nvSpPr>
          <p:cNvPr name="TextBox 9" id="9"/>
          <p:cNvSpPr txBox="true"/>
          <p:nvPr/>
        </p:nvSpPr>
        <p:spPr>
          <a:xfrm rot="0">
            <a:off x="1980020" y="2801377"/>
            <a:ext cx="5976581" cy="492310"/>
          </a:xfrm>
          <a:prstGeom prst="rect">
            <a:avLst/>
          </a:prstGeom>
        </p:spPr>
        <p:txBody>
          <a:bodyPr anchor="t" rtlCol="false" tIns="0" lIns="0" bIns="0" rIns="0">
            <a:spAutoFit/>
          </a:bodyPr>
          <a:lstStyle/>
          <a:p>
            <a:pPr algn="ctr" marL="758795" indent="-379398" lvl="1">
              <a:lnSpc>
                <a:spcPts val="3866"/>
              </a:lnSpc>
              <a:buFont typeface="Arial"/>
              <a:buChar char="•"/>
            </a:pPr>
            <a:r>
              <a:rPr lang="en-US" b="true" sz="3514">
                <a:solidFill>
                  <a:srgbClr val="5CE1E6"/>
                </a:solidFill>
                <a:latin typeface="Garet Bold"/>
                <a:ea typeface="Garet Bold"/>
                <a:cs typeface="Garet Bold"/>
                <a:sym typeface="Garet Bold"/>
              </a:rPr>
              <a:t>FEATURE EXTRACTION</a:t>
            </a:r>
          </a:p>
        </p:txBody>
      </p:sp>
      <p:sp>
        <p:nvSpPr>
          <p:cNvPr name="TextBox 10" id="10"/>
          <p:cNvSpPr txBox="true"/>
          <p:nvPr/>
        </p:nvSpPr>
        <p:spPr>
          <a:xfrm rot="0">
            <a:off x="1980020" y="4165415"/>
            <a:ext cx="9304615" cy="492310"/>
          </a:xfrm>
          <a:prstGeom prst="rect">
            <a:avLst/>
          </a:prstGeom>
        </p:spPr>
        <p:txBody>
          <a:bodyPr anchor="t" rtlCol="false" tIns="0" lIns="0" bIns="0" rIns="0">
            <a:spAutoFit/>
          </a:bodyPr>
          <a:lstStyle/>
          <a:p>
            <a:pPr algn="ctr" marL="758795" indent="-379398" lvl="1">
              <a:lnSpc>
                <a:spcPts val="3866"/>
              </a:lnSpc>
              <a:buFont typeface="Arial"/>
              <a:buChar char="•"/>
            </a:pPr>
            <a:r>
              <a:rPr lang="en-US" b="true" sz="3514">
                <a:solidFill>
                  <a:srgbClr val="5CE1E6"/>
                </a:solidFill>
                <a:latin typeface="Garet Bold"/>
                <a:ea typeface="Garet Bold"/>
                <a:cs typeface="Garet Bold"/>
                <a:sym typeface="Garet Bold"/>
              </a:rPr>
              <a:t>MODEL ARCHITECTURE EXTRACTION</a:t>
            </a:r>
          </a:p>
        </p:txBody>
      </p:sp>
      <p:sp>
        <p:nvSpPr>
          <p:cNvPr name="TextBox 11" id="11"/>
          <p:cNvSpPr txBox="true"/>
          <p:nvPr/>
        </p:nvSpPr>
        <p:spPr>
          <a:xfrm rot="0">
            <a:off x="1980020" y="5622700"/>
            <a:ext cx="7246263" cy="492310"/>
          </a:xfrm>
          <a:prstGeom prst="rect">
            <a:avLst/>
          </a:prstGeom>
        </p:spPr>
        <p:txBody>
          <a:bodyPr anchor="t" rtlCol="false" tIns="0" lIns="0" bIns="0" rIns="0">
            <a:spAutoFit/>
          </a:bodyPr>
          <a:lstStyle/>
          <a:p>
            <a:pPr algn="ctr" marL="758795" indent="-379398" lvl="1">
              <a:lnSpc>
                <a:spcPts val="3866"/>
              </a:lnSpc>
              <a:buFont typeface="Arial"/>
              <a:buChar char="•"/>
            </a:pPr>
            <a:r>
              <a:rPr lang="en-US" b="true" sz="3514">
                <a:solidFill>
                  <a:srgbClr val="5CE1E6"/>
                </a:solidFill>
                <a:latin typeface="Garet Bold"/>
                <a:ea typeface="Garet Bold"/>
                <a:cs typeface="Garet Bold"/>
                <a:sym typeface="Garet Bold"/>
              </a:rPr>
              <a:t>TRAINING AND EVALUATION</a:t>
            </a:r>
          </a:p>
        </p:txBody>
      </p:sp>
      <p:sp>
        <p:nvSpPr>
          <p:cNvPr name="TextBox 12" id="12"/>
          <p:cNvSpPr txBox="true"/>
          <p:nvPr/>
        </p:nvSpPr>
        <p:spPr>
          <a:xfrm rot="0">
            <a:off x="2935702" y="2204927"/>
            <a:ext cx="15016347" cy="367850"/>
          </a:xfrm>
          <a:prstGeom prst="rect">
            <a:avLst/>
          </a:prstGeom>
        </p:spPr>
        <p:txBody>
          <a:bodyPr anchor="t" rtlCol="false" tIns="0" lIns="0" bIns="0" rIns="0">
            <a:spAutoFit/>
          </a:bodyPr>
          <a:lstStyle/>
          <a:p>
            <a:pPr algn="ctr">
              <a:lnSpc>
                <a:spcPts val="2986"/>
              </a:lnSpc>
              <a:spcBef>
                <a:spcPct val="0"/>
              </a:spcBef>
            </a:pPr>
            <a:r>
              <a:rPr lang="en-US" sz="2714">
                <a:solidFill>
                  <a:srgbClr val="F1F2F2"/>
                </a:solidFill>
                <a:latin typeface="Garet"/>
                <a:ea typeface="Garet"/>
                <a:cs typeface="Garet"/>
                <a:sym typeface="Garet"/>
              </a:rPr>
              <a:t>Preparing raw data by cleaning, formatting, and organizing it for analysis.</a:t>
            </a:r>
          </a:p>
        </p:txBody>
      </p:sp>
      <p:sp>
        <p:nvSpPr>
          <p:cNvPr name="TextBox 13" id="13"/>
          <p:cNvSpPr txBox="true"/>
          <p:nvPr/>
        </p:nvSpPr>
        <p:spPr>
          <a:xfrm rot="0">
            <a:off x="3557933" y="3568965"/>
            <a:ext cx="13391382" cy="367850"/>
          </a:xfrm>
          <a:prstGeom prst="rect">
            <a:avLst/>
          </a:prstGeom>
        </p:spPr>
        <p:txBody>
          <a:bodyPr anchor="t" rtlCol="false" tIns="0" lIns="0" bIns="0" rIns="0">
            <a:spAutoFit/>
          </a:bodyPr>
          <a:lstStyle/>
          <a:p>
            <a:pPr algn="ctr">
              <a:lnSpc>
                <a:spcPts val="2986"/>
              </a:lnSpc>
              <a:spcBef>
                <a:spcPct val="0"/>
              </a:spcBef>
            </a:pPr>
            <a:r>
              <a:rPr lang="en-US" sz="2714">
                <a:solidFill>
                  <a:srgbClr val="F1F2F2"/>
                </a:solidFill>
                <a:latin typeface="Garet"/>
                <a:ea typeface="Garet"/>
                <a:cs typeface="Garet"/>
                <a:sym typeface="Garet"/>
              </a:rPr>
              <a:t>Converting data into meaningful representations suitable for modeling.</a:t>
            </a:r>
          </a:p>
        </p:txBody>
      </p:sp>
      <p:sp>
        <p:nvSpPr>
          <p:cNvPr name="TextBox 14" id="14"/>
          <p:cNvSpPr txBox="true"/>
          <p:nvPr/>
        </p:nvSpPr>
        <p:spPr>
          <a:xfrm rot="0">
            <a:off x="3756606" y="4978625"/>
            <a:ext cx="14195443" cy="367850"/>
          </a:xfrm>
          <a:prstGeom prst="rect">
            <a:avLst/>
          </a:prstGeom>
        </p:spPr>
        <p:txBody>
          <a:bodyPr anchor="t" rtlCol="false" tIns="0" lIns="0" bIns="0" rIns="0">
            <a:spAutoFit/>
          </a:bodyPr>
          <a:lstStyle/>
          <a:p>
            <a:pPr algn="ctr">
              <a:lnSpc>
                <a:spcPts val="2986"/>
              </a:lnSpc>
              <a:spcBef>
                <a:spcPct val="0"/>
              </a:spcBef>
            </a:pPr>
            <a:r>
              <a:rPr lang="en-US" sz="2714">
                <a:solidFill>
                  <a:srgbClr val="000000"/>
                </a:solidFill>
                <a:latin typeface="Garet"/>
                <a:ea typeface="Garet"/>
                <a:cs typeface="Garet"/>
                <a:sym typeface="Garet"/>
              </a:rPr>
              <a:t> </a:t>
            </a:r>
            <a:r>
              <a:rPr lang="en-US" sz="2714">
                <a:solidFill>
                  <a:srgbClr val="F1F2F2"/>
                </a:solidFill>
                <a:latin typeface="Garet"/>
                <a:ea typeface="Garet"/>
                <a:cs typeface="Garet"/>
                <a:sym typeface="Garet"/>
              </a:rPr>
              <a:t>Designing and implementing algorithms or architectures to solve the problem.</a:t>
            </a:r>
          </a:p>
        </p:txBody>
      </p:sp>
      <p:sp>
        <p:nvSpPr>
          <p:cNvPr name="TextBox 15" id="15"/>
          <p:cNvSpPr txBox="true"/>
          <p:nvPr/>
        </p:nvSpPr>
        <p:spPr>
          <a:xfrm rot="0">
            <a:off x="3748185" y="6343610"/>
            <a:ext cx="13391382" cy="739325"/>
          </a:xfrm>
          <a:prstGeom prst="rect">
            <a:avLst/>
          </a:prstGeom>
        </p:spPr>
        <p:txBody>
          <a:bodyPr anchor="t" rtlCol="false" tIns="0" lIns="0" bIns="0" rIns="0">
            <a:spAutoFit/>
          </a:bodyPr>
          <a:lstStyle/>
          <a:p>
            <a:pPr algn="ctr">
              <a:lnSpc>
                <a:spcPts val="2986"/>
              </a:lnSpc>
              <a:spcBef>
                <a:spcPct val="0"/>
              </a:spcBef>
            </a:pPr>
            <a:r>
              <a:rPr lang="en-US" sz="2714">
                <a:solidFill>
                  <a:srgbClr val="F1F2F2"/>
                </a:solidFill>
                <a:latin typeface="Garet"/>
                <a:ea typeface="Garet"/>
                <a:cs typeface="Garet"/>
                <a:sym typeface="Garet"/>
              </a:rPr>
              <a:t>Training the model on data and measuring its performance using relevant metrics.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25705" y="2545140"/>
            <a:ext cx="8042170" cy="2910090"/>
          </a:xfrm>
          <a:custGeom>
            <a:avLst/>
            <a:gdLst/>
            <a:ahLst/>
            <a:cxnLst/>
            <a:rect r="r" b="b" t="t" l="l"/>
            <a:pathLst>
              <a:path h="2910090" w="8042170">
                <a:moveTo>
                  <a:pt x="0" y="0"/>
                </a:moveTo>
                <a:lnTo>
                  <a:pt x="8042171" y="0"/>
                </a:lnTo>
                <a:lnTo>
                  <a:pt x="8042171" y="2910090"/>
                </a:lnTo>
                <a:lnTo>
                  <a:pt x="0" y="2910090"/>
                </a:lnTo>
                <a:lnTo>
                  <a:pt x="0" y="0"/>
                </a:lnTo>
                <a:close/>
              </a:path>
            </a:pathLst>
          </a:custGeom>
          <a:blipFill>
            <a:blip r:embed="rId2"/>
            <a:stretch>
              <a:fillRect l="0" t="0" r="0" b="0"/>
            </a:stretch>
          </a:blipFill>
        </p:spPr>
      </p:sp>
      <p:sp>
        <p:nvSpPr>
          <p:cNvPr name="Freeform 3" id="3"/>
          <p:cNvSpPr/>
          <p:nvPr/>
        </p:nvSpPr>
        <p:spPr>
          <a:xfrm flipH="false" flipV="false" rot="0">
            <a:off x="14859572" y="6921435"/>
            <a:ext cx="1331046" cy="1994756"/>
          </a:xfrm>
          <a:custGeom>
            <a:avLst/>
            <a:gdLst/>
            <a:ahLst/>
            <a:cxnLst/>
            <a:rect r="r" b="b" t="t" l="l"/>
            <a:pathLst>
              <a:path h="1994756" w="1331046">
                <a:moveTo>
                  <a:pt x="0" y="0"/>
                </a:moveTo>
                <a:lnTo>
                  <a:pt x="1331046" y="0"/>
                </a:lnTo>
                <a:lnTo>
                  <a:pt x="1331046" y="1994756"/>
                </a:lnTo>
                <a:lnTo>
                  <a:pt x="0" y="1994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62905" y="387273"/>
            <a:ext cx="12762191" cy="812586"/>
          </a:xfrm>
          <a:prstGeom prst="rect">
            <a:avLst/>
          </a:prstGeom>
        </p:spPr>
        <p:txBody>
          <a:bodyPr anchor="t" rtlCol="false" tIns="0" lIns="0" bIns="0" rIns="0">
            <a:spAutoFit/>
          </a:bodyPr>
          <a:lstStyle/>
          <a:p>
            <a:pPr algn="ctr">
              <a:lnSpc>
                <a:spcPts val="6661"/>
              </a:lnSpc>
            </a:pPr>
            <a:r>
              <a:rPr lang="en-US" sz="4758">
                <a:solidFill>
                  <a:srgbClr val="FFFFFF"/>
                </a:solidFill>
                <a:latin typeface="HK Modular"/>
                <a:ea typeface="HK Modular"/>
                <a:cs typeface="HK Modular"/>
                <a:sym typeface="HK Modular"/>
              </a:rPr>
              <a:t>Exploratory Data Analysis</a:t>
            </a:r>
          </a:p>
        </p:txBody>
      </p:sp>
      <p:sp>
        <p:nvSpPr>
          <p:cNvPr name="TextBox 5" id="5"/>
          <p:cNvSpPr txBox="true"/>
          <p:nvPr/>
        </p:nvSpPr>
        <p:spPr>
          <a:xfrm rot="0">
            <a:off x="9968953" y="3076578"/>
            <a:ext cx="7717083" cy="1780540"/>
          </a:xfrm>
          <a:prstGeom prst="rect">
            <a:avLst/>
          </a:prstGeom>
        </p:spPr>
        <p:txBody>
          <a:bodyPr anchor="t" rtlCol="false" tIns="0" lIns="0" bIns="0" rIns="0">
            <a:spAutoFit/>
          </a:bodyPr>
          <a:lstStyle/>
          <a:p>
            <a:pPr algn="l">
              <a:lnSpc>
                <a:spcPts val="4759"/>
              </a:lnSpc>
            </a:pPr>
            <a:r>
              <a:rPr lang="en-US" sz="3399">
                <a:solidFill>
                  <a:srgbClr val="FFFFFF"/>
                </a:solidFill>
                <a:latin typeface="Garet"/>
                <a:ea typeface="Garet"/>
                <a:cs typeface="Garet"/>
                <a:sym typeface="Garet"/>
              </a:rPr>
              <a:t>Inspected the structure and quality of the data using df.info() and df.describe()</a:t>
            </a:r>
          </a:p>
        </p:txBody>
      </p:sp>
      <p:sp>
        <p:nvSpPr>
          <p:cNvPr name="TextBox 6" id="6"/>
          <p:cNvSpPr txBox="true"/>
          <p:nvPr/>
        </p:nvSpPr>
        <p:spPr>
          <a:xfrm rot="0">
            <a:off x="1325705" y="6155955"/>
            <a:ext cx="3245525" cy="580390"/>
          </a:xfrm>
          <a:prstGeom prst="rect">
            <a:avLst/>
          </a:prstGeom>
        </p:spPr>
        <p:txBody>
          <a:bodyPr anchor="t" rtlCol="false" tIns="0" lIns="0" bIns="0" rIns="0">
            <a:spAutoFit/>
          </a:bodyPr>
          <a:lstStyle/>
          <a:p>
            <a:pPr algn="ctr">
              <a:lnSpc>
                <a:spcPts val="4759"/>
              </a:lnSpc>
            </a:pPr>
            <a:r>
              <a:rPr lang="en-US" b="true" sz="3399">
                <a:solidFill>
                  <a:srgbClr val="5CE1E6"/>
                </a:solidFill>
                <a:latin typeface="Garet Bold"/>
                <a:ea typeface="Garet Bold"/>
                <a:cs typeface="Garet Bold"/>
                <a:sym typeface="Garet Bold"/>
              </a:rPr>
              <a:t>KEY FINDINGS:</a:t>
            </a:r>
          </a:p>
        </p:txBody>
      </p:sp>
      <p:sp>
        <p:nvSpPr>
          <p:cNvPr name="TextBox 7" id="7"/>
          <p:cNvSpPr txBox="true"/>
          <p:nvPr/>
        </p:nvSpPr>
        <p:spPr>
          <a:xfrm rot="0">
            <a:off x="1169840" y="7113413"/>
            <a:ext cx="11585796"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Garet"/>
                <a:ea typeface="Garet"/>
                <a:cs typeface="Garet"/>
                <a:sym typeface="Garet"/>
              </a:rPr>
              <a:t>out of 32337 rows there are 32117 unique rows</a:t>
            </a:r>
          </a:p>
        </p:txBody>
      </p:sp>
      <p:sp>
        <p:nvSpPr>
          <p:cNvPr name="TextBox 8" id="8"/>
          <p:cNvSpPr txBox="true"/>
          <p:nvPr/>
        </p:nvSpPr>
        <p:spPr>
          <a:xfrm rot="0">
            <a:off x="1169840" y="7852138"/>
            <a:ext cx="7594997"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Garet"/>
                <a:ea typeface="Garet"/>
                <a:cs typeface="Garet"/>
                <a:sym typeface="Garet"/>
              </a:rPr>
              <a:t>There are 30 unique languages</a:t>
            </a:r>
          </a:p>
        </p:txBody>
      </p:sp>
      <p:sp>
        <p:nvSpPr>
          <p:cNvPr name="TextBox 9" id="9"/>
          <p:cNvSpPr txBox="true"/>
          <p:nvPr/>
        </p:nvSpPr>
        <p:spPr>
          <a:xfrm rot="0">
            <a:off x="1169840" y="8594453"/>
            <a:ext cx="12657654"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Garet"/>
                <a:ea typeface="Garet"/>
                <a:cs typeface="Garet"/>
                <a:sym typeface="Garet"/>
              </a:rPr>
              <a:t>English dominating other languages with 2385 entries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533196" y="1476112"/>
            <a:ext cx="8675989" cy="5617703"/>
          </a:xfrm>
          <a:custGeom>
            <a:avLst/>
            <a:gdLst/>
            <a:ahLst/>
            <a:cxnLst/>
            <a:rect r="r" b="b" t="t" l="l"/>
            <a:pathLst>
              <a:path h="5617703" w="8675989">
                <a:moveTo>
                  <a:pt x="0" y="0"/>
                </a:moveTo>
                <a:lnTo>
                  <a:pt x="8675989" y="0"/>
                </a:lnTo>
                <a:lnTo>
                  <a:pt x="8675989" y="5617703"/>
                </a:lnTo>
                <a:lnTo>
                  <a:pt x="0" y="5617703"/>
                </a:lnTo>
                <a:lnTo>
                  <a:pt x="0" y="0"/>
                </a:lnTo>
                <a:close/>
              </a:path>
            </a:pathLst>
          </a:custGeom>
          <a:blipFill>
            <a:blip r:embed="rId2"/>
            <a:stretch>
              <a:fillRect l="0" t="0" r="0" b="0"/>
            </a:stretch>
          </a:blipFill>
        </p:spPr>
      </p:sp>
      <p:sp>
        <p:nvSpPr>
          <p:cNvPr name="Freeform 3" id="3"/>
          <p:cNvSpPr/>
          <p:nvPr/>
        </p:nvSpPr>
        <p:spPr>
          <a:xfrm flipH="false" flipV="false" rot="0">
            <a:off x="2192482" y="1476112"/>
            <a:ext cx="2328308" cy="8198615"/>
          </a:xfrm>
          <a:custGeom>
            <a:avLst/>
            <a:gdLst/>
            <a:ahLst/>
            <a:cxnLst/>
            <a:rect r="r" b="b" t="t" l="l"/>
            <a:pathLst>
              <a:path h="8198615" w="2328308">
                <a:moveTo>
                  <a:pt x="0" y="0"/>
                </a:moveTo>
                <a:lnTo>
                  <a:pt x="2328307" y="0"/>
                </a:lnTo>
                <a:lnTo>
                  <a:pt x="2328307" y="8198614"/>
                </a:lnTo>
                <a:lnTo>
                  <a:pt x="0" y="8198614"/>
                </a:lnTo>
                <a:lnTo>
                  <a:pt x="0" y="0"/>
                </a:lnTo>
                <a:close/>
              </a:path>
            </a:pathLst>
          </a:custGeom>
          <a:blipFill>
            <a:blip r:embed="rId3"/>
            <a:stretch>
              <a:fillRect l="0" t="0" r="0" b="0"/>
            </a:stretch>
          </a:blipFill>
        </p:spPr>
      </p:sp>
      <p:sp>
        <p:nvSpPr>
          <p:cNvPr name="TextBox 4" id="4"/>
          <p:cNvSpPr txBox="true"/>
          <p:nvPr/>
        </p:nvSpPr>
        <p:spPr>
          <a:xfrm rot="0">
            <a:off x="5729823" y="224155"/>
            <a:ext cx="6828354" cy="804545"/>
          </a:xfrm>
          <a:prstGeom prst="rect">
            <a:avLst/>
          </a:prstGeom>
        </p:spPr>
        <p:txBody>
          <a:bodyPr anchor="t" rtlCol="false" tIns="0" lIns="0" bIns="0" rIns="0">
            <a:spAutoFit/>
          </a:bodyPr>
          <a:lstStyle/>
          <a:p>
            <a:pPr algn="ctr">
              <a:lnSpc>
                <a:spcPts val="6580"/>
              </a:lnSpc>
            </a:pPr>
            <a:r>
              <a:rPr lang="en-US" sz="4700">
                <a:solidFill>
                  <a:srgbClr val="FFFFFF"/>
                </a:solidFill>
                <a:latin typeface="HK Modular"/>
                <a:ea typeface="HK Modular"/>
                <a:cs typeface="HK Modular"/>
                <a:sym typeface="HK Modular"/>
              </a:rPr>
              <a:t>Visualization</a:t>
            </a:r>
          </a:p>
        </p:txBody>
      </p:sp>
      <p:sp>
        <p:nvSpPr>
          <p:cNvPr name="TextBox 5" id="5"/>
          <p:cNvSpPr txBox="true"/>
          <p:nvPr/>
        </p:nvSpPr>
        <p:spPr>
          <a:xfrm rot="0">
            <a:off x="4934846" y="7579590"/>
            <a:ext cx="11136739" cy="739325"/>
          </a:xfrm>
          <a:prstGeom prst="rect">
            <a:avLst/>
          </a:prstGeom>
        </p:spPr>
        <p:txBody>
          <a:bodyPr anchor="t" rtlCol="false" tIns="0" lIns="0" bIns="0" rIns="0">
            <a:spAutoFit/>
          </a:bodyPr>
          <a:lstStyle/>
          <a:p>
            <a:pPr algn="l" marL="586079" indent="-293040" lvl="1">
              <a:lnSpc>
                <a:spcPts val="2986"/>
              </a:lnSpc>
              <a:buFont typeface="Arial"/>
              <a:buChar char="•"/>
            </a:pPr>
            <a:r>
              <a:rPr lang="en-US" sz="2714">
                <a:solidFill>
                  <a:srgbClr val="FFFFFF"/>
                </a:solidFill>
                <a:latin typeface="Garet"/>
                <a:ea typeface="Garet"/>
                <a:cs typeface="Garet"/>
                <a:sym typeface="Garet"/>
              </a:rPr>
              <a:t>English is the most frequent language , making up a significant portion (7.38%) of the total entries.</a:t>
            </a:r>
          </a:p>
        </p:txBody>
      </p:sp>
      <p:sp>
        <p:nvSpPr>
          <p:cNvPr name="TextBox 6" id="6"/>
          <p:cNvSpPr txBox="true"/>
          <p:nvPr/>
        </p:nvSpPr>
        <p:spPr>
          <a:xfrm rot="0">
            <a:off x="4934846" y="8661437"/>
            <a:ext cx="11652641" cy="739325"/>
          </a:xfrm>
          <a:prstGeom prst="rect">
            <a:avLst/>
          </a:prstGeom>
        </p:spPr>
        <p:txBody>
          <a:bodyPr anchor="t" rtlCol="false" tIns="0" lIns="0" bIns="0" rIns="0">
            <a:spAutoFit/>
          </a:bodyPr>
          <a:lstStyle/>
          <a:p>
            <a:pPr algn="l" marL="586079" indent="-293040" lvl="1">
              <a:lnSpc>
                <a:spcPts val="2986"/>
              </a:lnSpc>
              <a:buFont typeface="Arial"/>
              <a:buChar char="•"/>
            </a:pPr>
            <a:r>
              <a:rPr lang="en-US" sz="2714">
                <a:solidFill>
                  <a:srgbClr val="FFFFFF"/>
                </a:solidFill>
                <a:latin typeface="Garet"/>
                <a:ea typeface="Garet"/>
                <a:cs typeface="Garet"/>
                <a:sym typeface="Garet"/>
              </a:rPr>
              <a:t>Greek  is the least frequent language in the dataset, with only 365 entries, constitutes just 1.13% of the total dataset. </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63460" y="191264"/>
            <a:ext cx="9867424" cy="837436"/>
          </a:xfrm>
          <a:prstGeom prst="rect">
            <a:avLst/>
          </a:prstGeom>
        </p:spPr>
        <p:txBody>
          <a:bodyPr anchor="t" rtlCol="false" tIns="0" lIns="0" bIns="0" rIns="0">
            <a:spAutoFit/>
          </a:bodyPr>
          <a:lstStyle/>
          <a:p>
            <a:pPr algn="ctr">
              <a:lnSpc>
                <a:spcPts val="6867"/>
              </a:lnSpc>
            </a:pPr>
            <a:r>
              <a:rPr lang="en-US" sz="4905">
                <a:solidFill>
                  <a:srgbClr val="FFFFFF"/>
                </a:solidFill>
                <a:latin typeface="HK Modular"/>
                <a:ea typeface="HK Modular"/>
                <a:cs typeface="HK Modular"/>
                <a:sym typeface="HK Modular"/>
              </a:rPr>
              <a:t>Data Preprocessing </a:t>
            </a:r>
          </a:p>
        </p:txBody>
      </p:sp>
      <p:sp>
        <p:nvSpPr>
          <p:cNvPr name="TextBox 3" id="3"/>
          <p:cNvSpPr txBox="true"/>
          <p:nvPr/>
        </p:nvSpPr>
        <p:spPr>
          <a:xfrm rot="0">
            <a:off x="1609908" y="4162149"/>
            <a:ext cx="7068969" cy="572135"/>
          </a:xfrm>
          <a:prstGeom prst="rect">
            <a:avLst/>
          </a:prstGeom>
        </p:spPr>
        <p:txBody>
          <a:bodyPr anchor="t" rtlCol="false" tIns="0" lIns="0" bIns="0" rIns="0">
            <a:spAutoFit/>
          </a:bodyPr>
          <a:lstStyle/>
          <a:p>
            <a:pPr algn="l">
              <a:lnSpc>
                <a:spcPts val="4690"/>
              </a:lnSpc>
            </a:pPr>
            <a:r>
              <a:rPr lang="en-US" sz="3350" b="true">
                <a:solidFill>
                  <a:srgbClr val="5CE1E6"/>
                </a:solidFill>
                <a:latin typeface="Garet Bold"/>
                <a:ea typeface="Garet Bold"/>
                <a:cs typeface="Garet Bold"/>
                <a:sym typeface="Garet Bold"/>
              </a:rPr>
              <a:t>2.CLEANING THE TEXT DATA:</a:t>
            </a:r>
          </a:p>
        </p:txBody>
      </p:sp>
      <p:sp>
        <p:nvSpPr>
          <p:cNvPr name="TextBox 4" id="4"/>
          <p:cNvSpPr txBox="true"/>
          <p:nvPr/>
        </p:nvSpPr>
        <p:spPr>
          <a:xfrm rot="0">
            <a:off x="1609908" y="1861946"/>
            <a:ext cx="6839248" cy="572114"/>
          </a:xfrm>
          <a:prstGeom prst="rect">
            <a:avLst/>
          </a:prstGeom>
        </p:spPr>
        <p:txBody>
          <a:bodyPr anchor="t" rtlCol="false" tIns="0" lIns="0" bIns="0" rIns="0">
            <a:spAutoFit/>
          </a:bodyPr>
          <a:lstStyle/>
          <a:p>
            <a:pPr algn="l">
              <a:lnSpc>
                <a:spcPts val="4691"/>
              </a:lnSpc>
            </a:pPr>
            <a:r>
              <a:rPr lang="en-US" b="true" sz="3350">
                <a:solidFill>
                  <a:srgbClr val="5CE1E6"/>
                </a:solidFill>
                <a:latin typeface="Garet Bold"/>
                <a:ea typeface="Garet Bold"/>
                <a:cs typeface="Garet Bold"/>
                <a:sym typeface="Garet Bold"/>
              </a:rPr>
              <a:t>1.REMOVED DUPLICATES:</a:t>
            </a:r>
          </a:p>
        </p:txBody>
      </p:sp>
      <p:sp>
        <p:nvSpPr>
          <p:cNvPr name="TextBox 5" id="5"/>
          <p:cNvSpPr txBox="true"/>
          <p:nvPr/>
        </p:nvSpPr>
        <p:spPr>
          <a:xfrm rot="0">
            <a:off x="1657025" y="2692618"/>
            <a:ext cx="14704695" cy="976966"/>
          </a:xfrm>
          <a:prstGeom prst="rect">
            <a:avLst/>
          </a:prstGeom>
        </p:spPr>
        <p:txBody>
          <a:bodyPr anchor="t" rtlCol="false" tIns="0" lIns="0" bIns="0" rIns="0">
            <a:spAutoFit/>
          </a:bodyPr>
          <a:lstStyle/>
          <a:p>
            <a:pPr algn="l">
              <a:lnSpc>
                <a:spcPts val="3901"/>
              </a:lnSpc>
            </a:pPr>
            <a:r>
              <a:rPr lang="en-US" sz="2786">
                <a:solidFill>
                  <a:srgbClr val="FFFFFF"/>
                </a:solidFill>
                <a:latin typeface="Garet"/>
                <a:ea typeface="Garet"/>
                <a:cs typeface="Garet"/>
                <a:sym typeface="Garet"/>
              </a:rPr>
              <a:t> Duplicates can artificially inflate the representation of certain data points,  </a:t>
            </a:r>
          </a:p>
          <a:p>
            <a:pPr algn="l">
              <a:lnSpc>
                <a:spcPts val="3901"/>
              </a:lnSpc>
              <a:spcBef>
                <a:spcPct val="0"/>
              </a:spcBef>
            </a:pPr>
            <a:r>
              <a:rPr lang="en-US" sz="2786">
                <a:solidFill>
                  <a:srgbClr val="FFFFFF"/>
                </a:solidFill>
                <a:latin typeface="Garet"/>
                <a:ea typeface="Garet"/>
                <a:cs typeface="Garet"/>
                <a:sym typeface="Garet"/>
              </a:rPr>
              <a:t> leading to model bias. Hence,Identical text entries were identified and removed.</a:t>
            </a:r>
          </a:p>
        </p:txBody>
      </p:sp>
      <p:sp>
        <p:nvSpPr>
          <p:cNvPr name="TextBox 6" id="6"/>
          <p:cNvSpPr txBox="true"/>
          <p:nvPr/>
        </p:nvSpPr>
        <p:spPr>
          <a:xfrm rot="0">
            <a:off x="1657025" y="5086350"/>
            <a:ext cx="15280294" cy="1472184"/>
          </a:xfrm>
          <a:prstGeom prst="rect">
            <a:avLst/>
          </a:prstGeom>
        </p:spPr>
        <p:txBody>
          <a:bodyPr anchor="t" rtlCol="false" tIns="0" lIns="0" bIns="0" rIns="0">
            <a:spAutoFit/>
          </a:bodyPr>
          <a:lstStyle/>
          <a:p>
            <a:pPr algn="l">
              <a:lnSpc>
                <a:spcPts val="3906"/>
              </a:lnSpc>
              <a:spcBef>
                <a:spcPct val="0"/>
              </a:spcBef>
            </a:pPr>
            <a:r>
              <a:rPr lang="en-US" sz="2790">
                <a:solidFill>
                  <a:srgbClr val="FFFFFF"/>
                </a:solidFill>
                <a:latin typeface="Garet"/>
                <a:ea typeface="Garet"/>
                <a:cs typeface="Garet"/>
                <a:sym typeface="Garet"/>
              </a:rPr>
              <a:t>Regex-based cleaning was then applied to standardize the text by removing       punctuation, non-alphanumeric characters, and extra spaces, resulting in a more  uniform structure.</a:t>
            </a:r>
          </a:p>
        </p:txBody>
      </p:sp>
      <p:sp>
        <p:nvSpPr>
          <p:cNvPr name="TextBox 7" id="7"/>
          <p:cNvSpPr txBox="true"/>
          <p:nvPr/>
        </p:nvSpPr>
        <p:spPr>
          <a:xfrm rot="0">
            <a:off x="1657025" y="7662799"/>
            <a:ext cx="15280294" cy="937450"/>
          </a:xfrm>
          <a:prstGeom prst="rect">
            <a:avLst/>
          </a:prstGeom>
        </p:spPr>
        <p:txBody>
          <a:bodyPr anchor="t" rtlCol="false" tIns="0" lIns="0" bIns="0" rIns="0">
            <a:spAutoFit/>
          </a:bodyPr>
          <a:lstStyle/>
          <a:p>
            <a:pPr algn="l">
              <a:lnSpc>
                <a:spcPts val="3766"/>
              </a:lnSpc>
            </a:pPr>
            <a:r>
              <a:rPr lang="en-US" sz="2790">
                <a:solidFill>
                  <a:srgbClr val="FFFFFF"/>
                </a:solidFill>
                <a:latin typeface="Garet"/>
                <a:ea typeface="Garet"/>
                <a:cs typeface="Garet"/>
                <a:sym typeface="Garet"/>
              </a:rPr>
              <a:t>Finally, normalization was performed by converting all text to lowercase, ensuring consistency and reducing unnecessary variability in the dataset</a:t>
            </a:r>
          </a:p>
        </p:txBody>
      </p:sp>
      <p:sp>
        <p:nvSpPr>
          <p:cNvPr name="TextBox 8" id="8"/>
          <p:cNvSpPr txBox="true"/>
          <p:nvPr/>
        </p:nvSpPr>
        <p:spPr>
          <a:xfrm rot="0">
            <a:off x="1641460" y="6806184"/>
            <a:ext cx="4241959" cy="572135"/>
          </a:xfrm>
          <a:prstGeom prst="rect">
            <a:avLst/>
          </a:prstGeom>
        </p:spPr>
        <p:txBody>
          <a:bodyPr anchor="t" rtlCol="false" tIns="0" lIns="0" bIns="0" rIns="0">
            <a:spAutoFit/>
          </a:bodyPr>
          <a:lstStyle/>
          <a:p>
            <a:pPr algn="ctr">
              <a:lnSpc>
                <a:spcPts val="4690"/>
              </a:lnSpc>
              <a:spcBef>
                <a:spcPct val="0"/>
              </a:spcBef>
            </a:pPr>
            <a:r>
              <a:rPr lang="en-US" b="true" sz="3350">
                <a:solidFill>
                  <a:srgbClr val="5CE1E6"/>
                </a:solidFill>
                <a:latin typeface="Garet Bold"/>
                <a:ea typeface="Garet Bold"/>
                <a:cs typeface="Garet Bold"/>
                <a:sym typeface="Garet Bold"/>
              </a:rPr>
              <a:t>3.NORMALIZATION:</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491097" y="216116"/>
            <a:ext cx="9305806" cy="812584"/>
          </a:xfrm>
          <a:prstGeom prst="rect">
            <a:avLst/>
          </a:prstGeom>
        </p:spPr>
        <p:txBody>
          <a:bodyPr anchor="t" rtlCol="false" tIns="0" lIns="0" bIns="0" rIns="0">
            <a:spAutoFit/>
          </a:bodyPr>
          <a:lstStyle/>
          <a:p>
            <a:pPr algn="ctr">
              <a:lnSpc>
                <a:spcPts val="6661"/>
              </a:lnSpc>
            </a:pPr>
            <a:r>
              <a:rPr lang="en-US" sz="4758">
                <a:solidFill>
                  <a:srgbClr val="FFFFFF"/>
                </a:solidFill>
                <a:latin typeface="HK Modular"/>
                <a:ea typeface="HK Modular"/>
                <a:cs typeface="HK Modular"/>
                <a:sym typeface="HK Modular"/>
              </a:rPr>
              <a:t>Feature Extraction</a:t>
            </a:r>
          </a:p>
        </p:txBody>
      </p:sp>
      <p:sp>
        <p:nvSpPr>
          <p:cNvPr name="TextBox 3" id="3"/>
          <p:cNvSpPr txBox="true"/>
          <p:nvPr/>
        </p:nvSpPr>
        <p:spPr>
          <a:xfrm rot="0">
            <a:off x="1520482" y="1418920"/>
            <a:ext cx="4035570" cy="459925"/>
          </a:xfrm>
          <a:prstGeom prst="rect">
            <a:avLst/>
          </a:prstGeom>
        </p:spPr>
        <p:txBody>
          <a:bodyPr anchor="t" rtlCol="false" tIns="0" lIns="0" bIns="0" rIns="0">
            <a:spAutoFit/>
          </a:bodyPr>
          <a:lstStyle/>
          <a:p>
            <a:pPr algn="l">
              <a:lnSpc>
                <a:spcPts val="3536"/>
              </a:lnSpc>
            </a:pPr>
            <a:r>
              <a:rPr lang="en-US" b="true" sz="3214">
                <a:solidFill>
                  <a:srgbClr val="5CE1E6"/>
                </a:solidFill>
                <a:latin typeface="Garet Bold"/>
                <a:ea typeface="Garet Bold"/>
                <a:cs typeface="Garet Bold"/>
                <a:sym typeface="Garet Bold"/>
              </a:rPr>
              <a:t>1.TOKENIZATION:</a:t>
            </a:r>
          </a:p>
        </p:txBody>
      </p:sp>
      <p:sp>
        <p:nvSpPr>
          <p:cNvPr name="TextBox 4" id="4"/>
          <p:cNvSpPr txBox="true"/>
          <p:nvPr/>
        </p:nvSpPr>
        <p:spPr>
          <a:xfrm rot="0">
            <a:off x="1516879" y="2083913"/>
            <a:ext cx="16144919" cy="1608198"/>
          </a:xfrm>
          <a:prstGeom prst="rect">
            <a:avLst/>
          </a:prstGeom>
        </p:spPr>
        <p:txBody>
          <a:bodyPr anchor="t" rtlCol="false" tIns="0" lIns="0" bIns="0" rIns="0">
            <a:spAutoFit/>
          </a:bodyPr>
          <a:lstStyle/>
          <a:p>
            <a:pPr algn="l">
              <a:lnSpc>
                <a:spcPts val="4284"/>
              </a:lnSpc>
            </a:pPr>
            <a:r>
              <a:rPr lang="en-US" sz="3060">
                <a:solidFill>
                  <a:srgbClr val="FFFFFF"/>
                </a:solidFill>
                <a:latin typeface="Garet"/>
                <a:ea typeface="Garet"/>
                <a:cs typeface="Garet"/>
                <a:sym typeface="Garet"/>
              </a:rPr>
              <a:t>The text data was transformed into numerical sequences, where each unique word was assigned an integer. This converts raw text into numerical form, enabling the model to process it.</a:t>
            </a:r>
          </a:p>
        </p:txBody>
      </p:sp>
      <p:sp>
        <p:nvSpPr>
          <p:cNvPr name="TextBox 5" id="5"/>
          <p:cNvSpPr txBox="true"/>
          <p:nvPr/>
        </p:nvSpPr>
        <p:spPr>
          <a:xfrm rot="0">
            <a:off x="1520482" y="4031566"/>
            <a:ext cx="3122469" cy="537591"/>
          </a:xfrm>
          <a:prstGeom prst="rect">
            <a:avLst/>
          </a:prstGeom>
        </p:spPr>
        <p:txBody>
          <a:bodyPr anchor="t" rtlCol="false" tIns="0" lIns="0" bIns="0" rIns="0">
            <a:spAutoFit/>
          </a:bodyPr>
          <a:lstStyle/>
          <a:p>
            <a:pPr algn="l">
              <a:lnSpc>
                <a:spcPts val="4493"/>
              </a:lnSpc>
            </a:pPr>
            <a:r>
              <a:rPr lang="en-US" sz="3209" b="true">
                <a:solidFill>
                  <a:srgbClr val="5CE1E6"/>
                </a:solidFill>
                <a:latin typeface="Garet Bold"/>
                <a:ea typeface="Garet Bold"/>
                <a:cs typeface="Garet Bold"/>
                <a:sym typeface="Garet Bold"/>
              </a:rPr>
              <a:t>2.PADDING:</a:t>
            </a:r>
          </a:p>
        </p:txBody>
      </p:sp>
      <p:sp>
        <p:nvSpPr>
          <p:cNvPr name="TextBox 6" id="6"/>
          <p:cNvSpPr txBox="true"/>
          <p:nvPr/>
        </p:nvSpPr>
        <p:spPr>
          <a:xfrm rot="0">
            <a:off x="1516879" y="4827968"/>
            <a:ext cx="15093172" cy="848484"/>
          </a:xfrm>
          <a:prstGeom prst="rect">
            <a:avLst/>
          </a:prstGeom>
        </p:spPr>
        <p:txBody>
          <a:bodyPr anchor="t" rtlCol="false" tIns="0" lIns="0" bIns="0" rIns="0">
            <a:spAutoFit/>
          </a:bodyPr>
          <a:lstStyle/>
          <a:p>
            <a:pPr algn="l">
              <a:lnSpc>
                <a:spcPts val="3365"/>
              </a:lnSpc>
              <a:spcBef>
                <a:spcPct val="0"/>
              </a:spcBef>
            </a:pPr>
            <a:r>
              <a:rPr lang="en-US" sz="3059">
                <a:solidFill>
                  <a:srgbClr val="FFFFFF"/>
                </a:solidFill>
                <a:latin typeface="Garet"/>
                <a:ea typeface="Garet"/>
                <a:cs typeface="Garet"/>
                <a:sym typeface="Garet"/>
              </a:rPr>
              <a:t>To ensure all sequences had the same length, padding was applied to extend or truncate sequences to a maximum length of 100 words.</a:t>
            </a:r>
          </a:p>
        </p:txBody>
      </p:sp>
      <p:sp>
        <p:nvSpPr>
          <p:cNvPr name="TextBox 7" id="7"/>
          <p:cNvSpPr txBox="true"/>
          <p:nvPr/>
        </p:nvSpPr>
        <p:spPr>
          <a:xfrm rot="0">
            <a:off x="1520482" y="6070787"/>
            <a:ext cx="14965855" cy="848487"/>
          </a:xfrm>
          <a:prstGeom prst="rect">
            <a:avLst/>
          </a:prstGeom>
        </p:spPr>
        <p:txBody>
          <a:bodyPr anchor="t" rtlCol="false" tIns="0" lIns="0" bIns="0" rIns="0">
            <a:spAutoFit/>
          </a:bodyPr>
          <a:lstStyle/>
          <a:p>
            <a:pPr algn="l">
              <a:lnSpc>
                <a:spcPts val="3366"/>
              </a:lnSpc>
              <a:spcBef>
                <a:spcPct val="0"/>
              </a:spcBef>
            </a:pPr>
            <a:r>
              <a:rPr lang="en-US" sz="3060">
                <a:solidFill>
                  <a:srgbClr val="FFFFFF"/>
                </a:solidFill>
                <a:latin typeface="Garet"/>
                <a:ea typeface="Garet"/>
                <a:cs typeface="Garet"/>
                <a:sym typeface="Garet"/>
              </a:rPr>
              <a:t>Padding ensures consistent input dimensions, which is essential for batch processing in neural networks.</a:t>
            </a:r>
          </a:p>
        </p:txBody>
      </p:sp>
      <p:sp>
        <p:nvSpPr>
          <p:cNvPr name="TextBox 8" id="8"/>
          <p:cNvSpPr txBox="true"/>
          <p:nvPr/>
        </p:nvSpPr>
        <p:spPr>
          <a:xfrm rot="0">
            <a:off x="1516879" y="7160542"/>
            <a:ext cx="4186476" cy="537591"/>
          </a:xfrm>
          <a:prstGeom prst="rect">
            <a:avLst/>
          </a:prstGeom>
        </p:spPr>
        <p:txBody>
          <a:bodyPr anchor="t" rtlCol="false" tIns="0" lIns="0" bIns="0" rIns="0">
            <a:spAutoFit/>
          </a:bodyPr>
          <a:lstStyle/>
          <a:p>
            <a:pPr algn="l">
              <a:lnSpc>
                <a:spcPts val="4493"/>
              </a:lnSpc>
            </a:pPr>
            <a:r>
              <a:rPr lang="en-US" sz="3209" b="true">
                <a:solidFill>
                  <a:srgbClr val="5CE1E6"/>
                </a:solidFill>
                <a:latin typeface="Garet Bold"/>
                <a:ea typeface="Garet Bold"/>
                <a:cs typeface="Garet Bold"/>
                <a:sym typeface="Garet Bold"/>
              </a:rPr>
              <a:t>3.LABEL ENCODING:</a:t>
            </a:r>
          </a:p>
        </p:txBody>
      </p:sp>
      <p:sp>
        <p:nvSpPr>
          <p:cNvPr name="TextBox 9" id="9"/>
          <p:cNvSpPr txBox="true"/>
          <p:nvPr/>
        </p:nvSpPr>
        <p:spPr>
          <a:xfrm rot="0">
            <a:off x="1531935" y="7840340"/>
            <a:ext cx="14809989" cy="1608201"/>
          </a:xfrm>
          <a:prstGeom prst="rect">
            <a:avLst/>
          </a:prstGeom>
        </p:spPr>
        <p:txBody>
          <a:bodyPr anchor="t" rtlCol="false" tIns="0" lIns="0" bIns="0" rIns="0">
            <a:spAutoFit/>
          </a:bodyPr>
          <a:lstStyle/>
          <a:p>
            <a:pPr algn="l">
              <a:lnSpc>
                <a:spcPts val="4284"/>
              </a:lnSpc>
              <a:spcBef>
                <a:spcPct val="0"/>
              </a:spcBef>
            </a:pPr>
            <a:r>
              <a:rPr lang="en-US" sz="3060">
                <a:solidFill>
                  <a:srgbClr val="FFFFFF"/>
                </a:solidFill>
                <a:latin typeface="Garet"/>
                <a:ea typeface="Garet"/>
                <a:cs typeface="Garet"/>
                <a:sym typeface="Garet"/>
              </a:rPr>
              <a:t>Language labels were converted into numerical form using LabelEncoder from sklearn. Each language was assigned a unique integer, making the categorical labels compatible with the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DAGaHrrdU_A</dc:identifier>
  <dcterms:modified xsi:type="dcterms:W3CDTF">2011-08-01T06:04:30Z</dcterms:modified>
  <cp:revision>1</cp:revision>
  <dc:title>LingualSense</dc:title>
</cp:coreProperties>
</file>